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9"/>
  </p:notesMasterIdLst>
  <p:handoutMasterIdLst>
    <p:handoutMasterId r:id="rId40"/>
  </p:handoutMasterIdLst>
  <p:sldIdLst>
    <p:sldId id="366" r:id="rId5"/>
    <p:sldId id="399" r:id="rId6"/>
    <p:sldId id="429" r:id="rId7"/>
    <p:sldId id="428" r:id="rId8"/>
    <p:sldId id="462" r:id="rId9"/>
    <p:sldId id="430" r:id="rId10"/>
    <p:sldId id="431" r:id="rId11"/>
    <p:sldId id="437" r:id="rId12"/>
    <p:sldId id="438" r:id="rId13"/>
    <p:sldId id="439" r:id="rId14"/>
    <p:sldId id="433" r:id="rId15"/>
    <p:sldId id="440" r:id="rId16"/>
    <p:sldId id="441" r:id="rId17"/>
    <p:sldId id="442" r:id="rId18"/>
    <p:sldId id="453" r:id="rId19"/>
    <p:sldId id="445" r:id="rId20"/>
    <p:sldId id="447" r:id="rId21"/>
    <p:sldId id="444" r:id="rId22"/>
    <p:sldId id="448" r:id="rId23"/>
    <p:sldId id="451" r:id="rId24"/>
    <p:sldId id="449" r:id="rId25"/>
    <p:sldId id="450" r:id="rId26"/>
    <p:sldId id="434" r:id="rId27"/>
    <p:sldId id="435" r:id="rId28"/>
    <p:sldId id="452" r:id="rId29"/>
    <p:sldId id="455" r:id="rId30"/>
    <p:sldId id="456" r:id="rId31"/>
    <p:sldId id="457" r:id="rId32"/>
    <p:sldId id="458" r:id="rId33"/>
    <p:sldId id="459" r:id="rId34"/>
    <p:sldId id="464" r:id="rId35"/>
    <p:sldId id="463" r:id="rId36"/>
    <p:sldId id="465" r:id="rId37"/>
    <p:sldId id="401" r:id="rId38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FBE"/>
    <a:srgbClr val="505050"/>
    <a:srgbClr val="F2F2F2"/>
    <a:srgbClr val="11669F"/>
    <a:srgbClr val="C7C7C7"/>
    <a:srgbClr val="DEDEDE"/>
    <a:srgbClr val="E5EBE6"/>
    <a:srgbClr val="333333"/>
    <a:srgbClr val="004827"/>
    <a:srgbClr val="D6E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0" autoAdjust="0"/>
    <p:restoredTop sz="88507" autoAdjust="0"/>
  </p:normalViewPr>
  <p:slideViewPr>
    <p:cSldViewPr snapToGrid="0">
      <p:cViewPr varScale="1">
        <p:scale>
          <a:sx n="87" d="100"/>
          <a:sy n="87" d="100"/>
        </p:scale>
        <p:origin x="-888" y="-77"/>
      </p:cViewPr>
      <p:guideLst>
        <p:guide orient="horz" pos="1316"/>
        <p:guide orient="horz" pos="3050"/>
        <p:guide orient="horz" pos="3189"/>
        <p:guide pos="5455"/>
      </p:guideLst>
    </p:cSldViewPr>
  </p:slideViewPr>
  <p:outlineViewPr>
    <p:cViewPr>
      <p:scale>
        <a:sx n="33" d="100"/>
        <a:sy n="33" d="100"/>
      </p:scale>
      <p:origin x="0" y="62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22" y="6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87496762192825"/>
          <c:y val="8.6680151323207832E-2"/>
          <c:w val="0.69783501893633471"/>
          <c:h val="0.791220469161618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sort-reduce</c:v>
                </c:pt>
                <c:pt idx="1">
                  <c:v>smem-atomic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Constant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sort-reduce</c:v>
                </c:pt>
                <c:pt idx="1">
                  <c:v>smem-atomic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3.2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764352"/>
        <c:axId val="151766144"/>
      </c:barChart>
      <c:catAx>
        <c:axId val="151764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1766144"/>
        <c:crosses val="autoZero"/>
        <c:auto val="1"/>
        <c:lblAlgn val="ctr"/>
        <c:lblOffset val="100"/>
        <c:noMultiLvlLbl val="0"/>
      </c:catAx>
      <c:valAx>
        <c:axId val="151766144"/>
        <c:scaling>
          <c:orientation val="minMax"/>
          <c:max val="4.4000000000000004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 err="1" smtClean="0">
                    <a:solidFill>
                      <a:schemeClr val="tx2"/>
                    </a:solidFill>
                  </a:rPr>
                  <a:t>GDbl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/sec</a:t>
                </a:r>
                <a:endParaRPr lang="en-US" sz="2400" dirty="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7.7868194586657811E-3"/>
              <c:y val="0.3532094021291170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1764352"/>
        <c:crosses val="autoZero"/>
        <c:crossBetween val="between"/>
      </c:valAx>
      <c:spPr>
        <a:solidFill>
          <a:schemeClr val="tx1"/>
        </a:solidFill>
      </c:spPr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>
        <a:lumMod val="9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Devtech</a:t>
            </a:r>
            <a:r>
              <a:rPr lang="en-US" dirty="0" smtClean="0"/>
              <a:t>, manager, mentor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38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Round</a:t>
            </a:r>
            <a:r>
              <a:rPr lang="en-US" baseline="0" dirty="0" smtClean="0"/>
              <a:t> 3 words to 2, and then add to the next bin.</a:t>
            </a:r>
          </a:p>
          <a:p>
            <a:r>
              <a:rPr lang="en-US" baseline="0" dirty="0" smtClean="0"/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6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1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0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7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1 in last bit of last word,</a:t>
            </a:r>
            <a:r>
              <a:rPr lang="en-US" baseline="0" dirty="0" smtClean="0"/>
              <a:t> close the gap, purple zero goes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6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4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</a:t>
            </a:r>
            <a:r>
              <a:rPr lang="en-US" baseline="0" dirty="0" smtClean="0"/>
              <a:t> have &lt; 1M words, we will need only 2 words in the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tx1">
                  <a:alpha val="71000"/>
                </a:schemeClr>
              </a:gs>
              <a:gs pos="54000">
                <a:schemeClr val="tx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7492" y="413925"/>
            <a:ext cx="3154606" cy="582700"/>
            <a:chOff x="677492" y="-1417931"/>
            <a:chExt cx="3154606" cy="582700"/>
          </a:xfrm>
        </p:grpSpPr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576"/>
            <a:ext cx="5806440" cy="3970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200" b="0">
                <a:solidFill>
                  <a:schemeClr val="accent4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0972800" cy="6172200"/>
            <a:chOff x="152400" y="152400"/>
            <a:chExt cx="10972800" cy="61722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52400"/>
              <a:ext cx="10972800" cy="61722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152400" y="152400"/>
              <a:ext cx="10972800" cy="6172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Hexagon 21"/>
          <p:cNvSpPr/>
          <p:nvPr userDrawn="1"/>
        </p:nvSpPr>
        <p:spPr>
          <a:xfrm>
            <a:off x="9509200" y="3086974"/>
            <a:ext cx="3567546" cy="3085226"/>
          </a:xfrm>
          <a:prstGeom prst="hexagon">
            <a:avLst>
              <a:gd name="adj" fmla="val 28395"/>
              <a:gd name="vf" fmla="val 115470"/>
            </a:avLst>
          </a:prstGeom>
          <a:solidFill>
            <a:srgbClr val="11669F">
              <a:alpha val="61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Hexagon 22"/>
          <p:cNvSpPr/>
          <p:nvPr userDrawn="1"/>
        </p:nvSpPr>
        <p:spPr>
          <a:xfrm>
            <a:off x="1457569" y="766458"/>
            <a:ext cx="8057662" cy="4639284"/>
          </a:xfrm>
          <a:prstGeom prst="hexagon">
            <a:avLst>
              <a:gd name="adj" fmla="val 29030"/>
              <a:gd name="vf" fmla="val 115470"/>
            </a:avLst>
          </a:prstGeom>
          <a:solidFill>
            <a:srgbClr val="38862E">
              <a:alpha val="73000"/>
            </a:srgbClr>
          </a:solidFill>
          <a:ln w="6350">
            <a:solidFill>
              <a:srgbClr val="388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Hexagon 23"/>
          <p:cNvSpPr/>
          <p:nvPr userDrawn="1"/>
        </p:nvSpPr>
        <p:spPr>
          <a:xfrm>
            <a:off x="-1651895" y="-801280"/>
            <a:ext cx="3567546" cy="3113660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2">
              <a:alpha val="4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Hexagon 24"/>
          <p:cNvSpPr/>
          <p:nvPr userDrawn="1"/>
        </p:nvSpPr>
        <p:spPr>
          <a:xfrm>
            <a:off x="9498437" y="5405742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rgbClr val="11669F">
              <a:alpha val="61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Hexagon 25"/>
          <p:cNvSpPr/>
          <p:nvPr userDrawn="1"/>
        </p:nvSpPr>
        <p:spPr>
          <a:xfrm>
            <a:off x="-759061" y="3077308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3">
              <a:alpha val="71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Hexagon 26"/>
          <p:cNvSpPr/>
          <p:nvPr userDrawn="1"/>
        </p:nvSpPr>
        <p:spPr>
          <a:xfrm>
            <a:off x="573427" y="-788719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2">
              <a:alpha val="4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Hexagon 27"/>
          <p:cNvSpPr/>
          <p:nvPr userDrawn="1"/>
        </p:nvSpPr>
        <p:spPr>
          <a:xfrm>
            <a:off x="1457569" y="5405742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4">
              <a:alpha val="5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Hexagon 28"/>
          <p:cNvSpPr/>
          <p:nvPr userDrawn="1"/>
        </p:nvSpPr>
        <p:spPr>
          <a:xfrm>
            <a:off x="9499675" y="-1569346"/>
            <a:ext cx="3567546" cy="3113660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4">
              <a:alpha val="5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4945063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876769"/>
            <a:ext cx="4945062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51977"/>
            <a:ext cx="9976104" cy="560153"/>
          </a:xfrm>
        </p:spPr>
        <p:txBody>
          <a:bodyPr anchor="b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61863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 + LOGO +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6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98577" y="2311879"/>
            <a:ext cx="4171322" cy="1535501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1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loding Triang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tx1">
                  <a:alpha val="71000"/>
                </a:schemeClr>
              </a:gs>
              <a:gs pos="54000">
                <a:schemeClr val="tx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7492" y="413925"/>
            <a:ext cx="3154606" cy="582700"/>
            <a:chOff x="677492" y="-1417931"/>
            <a:chExt cx="3154606" cy="582700"/>
          </a:xfrm>
        </p:grpSpPr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576"/>
            <a:ext cx="5806440" cy="3970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200" b="0">
                <a:solidFill>
                  <a:schemeClr val="accent4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0972800" cy="3229761"/>
          </a:xfrm>
          <a:prstGeom prst="rect">
            <a:avLst/>
          </a:prstGeom>
          <a:gradFill>
            <a:gsLst>
              <a:gs pos="0">
                <a:schemeClr val="bg1">
                  <a:alpha val="55000"/>
                </a:schemeClr>
              </a:gs>
              <a:gs pos="6500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lnSpc>
                <a:spcPct val="90000"/>
              </a:lnSpc>
            </a:pPr>
            <a:endParaRPr lang="en-US" sz="3800" b="0" kern="0">
              <a:solidFill>
                <a:schemeClr val="tx1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1" y="1"/>
            <a:ext cx="10972800" cy="15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GRID FOR HEXAGON PLACEMENT</a:t>
            </a:r>
            <a:r>
              <a:rPr lang="en-US" kern="0" baseline="0" dirty="0" smtClean="0">
                <a:solidFill>
                  <a:schemeClr val="tx1"/>
                </a:solidFill>
              </a:rPr>
              <a:t> ONLY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05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w/ Subtitl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6545919" cy="535531"/>
          </a:xfrm>
        </p:spPr>
        <p:txBody>
          <a:bodyPr/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6545919" cy="535531"/>
          </a:xfrm>
        </p:spPr>
        <p:txBody>
          <a:bodyPr/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7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8" y="5067300"/>
            <a:ext cx="6545919" cy="535531"/>
          </a:xfrm>
        </p:spPr>
        <p:txBody>
          <a:bodyPr/>
          <a:lstStyle>
            <a:lvl1pPr algn="l">
              <a:lnSpc>
                <a:spcPct val="90000"/>
              </a:lnSpc>
              <a:defRPr sz="3200" i="1" cap="none" baseline="0">
                <a:solidFill>
                  <a:srgbClr val="B5137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8" y="5067387"/>
            <a:ext cx="6545919" cy="535531"/>
          </a:xfrm>
        </p:spPr>
        <p:txBody>
          <a:bodyPr/>
          <a:lstStyle>
            <a:lvl1pPr algn="l">
              <a:lnSpc>
                <a:spcPct val="90000"/>
              </a:lnSpc>
              <a:defRPr sz="3200" i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377637"/>
            <a:ext cx="997331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3031" y="1875763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896" r:id="rId3"/>
    <p:sldLayoutId id="2147483922" r:id="rId4"/>
    <p:sldLayoutId id="2147483917" r:id="rId5"/>
    <p:sldLayoutId id="2147483903" r:id="rId6"/>
    <p:sldLayoutId id="2147483924" r:id="rId7"/>
    <p:sldLayoutId id="2147483920" r:id="rId8"/>
    <p:sldLayoutId id="2147483925" r:id="rId9"/>
    <p:sldLayoutId id="2147483919" r:id="rId10"/>
    <p:sldLayoutId id="2147483918" r:id="rId11"/>
    <p:sldLayoutId id="2147483916" r:id="rId12"/>
    <p:sldLayoutId id="2147483897" r:id="rId13"/>
    <p:sldLayoutId id="2147483898" r:id="rId14"/>
    <p:sldLayoutId id="2147483926" r:id="rId15"/>
    <p:sldLayoutId id="2147483899" r:id="rId16"/>
    <p:sldLayoutId id="2147483901" r:id="rId17"/>
    <p:sldLayoutId id="2147483923" r:id="rId18"/>
    <p:sldLayoutId id="2147483902" r:id="rId19"/>
    <p:sldLayoutId id="214748391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lnSpc>
          <a:spcPct val="80000"/>
        </a:lnSpc>
        <a:spcBef>
          <a:spcPct val="0"/>
        </a:spcBef>
        <a:spcAft>
          <a:spcPct val="0"/>
        </a:spcAft>
        <a:defRPr sz="3800" b="0" cap="all" baseline="0">
          <a:solidFill>
            <a:schemeClr val="accent4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317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4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  <a:ea typeface="+mn-ea"/>
          <a:cs typeface="+mn-cs"/>
        </a:defRPr>
      </a:lvl1pPr>
      <a:lvl2pPr marL="8032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0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</a:defRPr>
      </a:lvl2pPr>
      <a:lvl3pPr marL="1255713" indent="-166688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18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25620" y="2322576"/>
            <a:ext cx="5806440" cy="1657377"/>
          </a:xfrm>
        </p:spPr>
        <p:txBody>
          <a:bodyPr/>
          <a:lstStyle/>
          <a:p>
            <a:r>
              <a:rPr lang="en-US" dirty="0"/>
              <a:t>Final internship presentation</a:t>
            </a:r>
          </a:p>
          <a:p>
            <a:endParaRPr lang="en-US" dirty="0"/>
          </a:p>
          <a:p>
            <a:r>
              <a:rPr lang="en-US" dirty="0"/>
              <a:t>Uri Verner</a:t>
            </a:r>
          </a:p>
          <a:p>
            <a:r>
              <a:rPr lang="en-US" dirty="0"/>
              <a:t>Summer 2014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5622" y="1342285"/>
            <a:ext cx="7321458" cy="1015663"/>
          </a:xfrm>
        </p:spPr>
        <p:txBody>
          <a:bodyPr/>
          <a:lstStyle/>
          <a:p>
            <a:r>
              <a:rPr lang="en-US" dirty="0"/>
              <a:t>Accurate parallel summation of</a:t>
            </a:r>
            <a:br>
              <a:rPr lang="en-US" dirty="0"/>
            </a:br>
            <a:r>
              <a:rPr lang="en-US" dirty="0"/>
              <a:t>floating-point numbers</a:t>
            </a:r>
          </a:p>
        </p:txBody>
      </p:sp>
    </p:spTree>
    <p:extLst>
      <p:ext uri="{BB962C8B-B14F-4D97-AF65-F5344CB8AC3E}">
        <p14:creationId xmlns:p14="http://schemas.microsoft.com/office/powerpoint/2010/main" val="23307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CUB: Parallel primitives in </a:t>
            </a:r>
            <a:r>
              <a:rPr lang="en-US" dirty="0" err="1" smtClean="0"/>
              <a:t>cuda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Parallel sum: reduction with Sum() operator</a:t>
            </a:r>
            <a:endParaRPr lang="en-US" dirty="0"/>
          </a:p>
        </p:txBody>
      </p:sp>
      <p:sp>
        <p:nvSpPr>
          <p:cNvPr id="7" name="Text Placeholder 17"/>
          <p:cNvSpPr txBox="1">
            <a:spLocks/>
          </p:cNvSpPr>
          <p:nvPr/>
        </p:nvSpPr>
        <p:spPr bwMode="auto">
          <a:xfrm>
            <a:off x="504976" y="5179948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accent2"/>
                </a:solidFill>
              </a:rPr>
              <a:t>Instead, use </a:t>
            </a:r>
            <a:r>
              <a:rPr lang="en-US" kern="0" dirty="0" err="1" smtClean="0">
                <a:solidFill>
                  <a:schemeClr val="accent2"/>
                </a:solidFill>
              </a:rPr>
              <a:t>TwoSum</a:t>
            </a:r>
            <a:r>
              <a:rPr lang="en-US" kern="0" dirty="0" smtClean="0">
                <a:solidFill>
                  <a:schemeClr val="accent2"/>
                </a:solidFill>
              </a:rPr>
              <a:t>() to compute an error-free sum.</a:t>
            </a:r>
            <a:endParaRPr lang="en-US" kern="0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53" y="1879709"/>
            <a:ext cx="6236749" cy="288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2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Two-sum in Parallel reduction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1805" y="1868143"/>
            <a:ext cx="9948672" cy="875057"/>
          </a:xfrm>
        </p:spPr>
        <p:txBody>
          <a:bodyPr/>
          <a:lstStyle/>
          <a:p>
            <a:r>
              <a:rPr lang="en-US" dirty="0" smtClean="0"/>
              <a:t>The output of </a:t>
            </a:r>
            <a:r>
              <a:rPr lang="en-US" dirty="0" err="1" smtClean="0"/>
              <a:t>TwoSum</a:t>
            </a:r>
            <a:r>
              <a:rPr lang="en-US" dirty="0" smtClean="0"/>
              <a:t> is two FPs, instead of one!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Line Callout 1 2"/>
          <p:cNvSpPr/>
          <p:nvPr/>
        </p:nvSpPr>
        <p:spPr>
          <a:xfrm>
            <a:off x="7955280" y="2645404"/>
            <a:ext cx="2712720" cy="1588127"/>
          </a:xfrm>
          <a:prstGeom prst="borderCallout1">
            <a:avLst>
              <a:gd name="adj1" fmla="val 101917"/>
              <a:gd name="adj2" fmla="val 50094"/>
              <a:gd name="adj3" fmla="val 141928"/>
              <a:gd name="adj4" fmla="val 1522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518433" y="4207151"/>
            <a:ext cx="9948672" cy="104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457200" indent="-457200" defTabSz="914400">
              <a:buFont typeface="+mj-lt"/>
              <a:buAutoNum type="arabicPeriod"/>
            </a:pPr>
            <a:r>
              <a:rPr lang="en-US" kern="0" dirty="0" smtClean="0"/>
              <a:t>Convert each item x into a pair (x,0.0)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kern="0" dirty="0" smtClean="0"/>
              <a:t>Define a sum operation for (s3,r3) = (s1,r1) + (s2,r2)</a:t>
            </a:r>
            <a:endParaRPr lang="en-US" kern="0" dirty="0"/>
          </a:p>
        </p:txBody>
      </p:sp>
      <p:sp>
        <p:nvSpPr>
          <p:cNvPr id="8" name="Text Placeholder 17"/>
          <p:cNvSpPr txBox="1">
            <a:spLocks/>
          </p:cNvSpPr>
          <p:nvPr/>
        </p:nvSpPr>
        <p:spPr bwMode="auto">
          <a:xfrm>
            <a:off x="504976" y="3443908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/>
              <a:t>Solution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955280" y="2645404"/>
            <a:ext cx="2712720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(x1,x2)=2Sum(s1,s2)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(y1,y2)=2Sum(r1,r2)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x2=x2+y1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(x1,x2)=fast(x1,x2)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x2=x2+y2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(s3,r3)=fast(x1,x2)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6010" y="2611944"/>
            <a:ext cx="678180" cy="196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64346" y="2611944"/>
            <a:ext cx="678180" cy="196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73176" y="2611944"/>
            <a:ext cx="678180" cy="196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43159" y="2549272"/>
            <a:ext cx="306495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+</a:t>
            </a:r>
            <a:endParaRPr lang="en-US" dirty="0" smtClean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9499" y="2549272"/>
            <a:ext cx="306495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=</a:t>
            </a:r>
            <a:endParaRPr lang="en-US" dirty="0" smtClean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Two-sum in Parallel reduction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1805" y="1868143"/>
            <a:ext cx="9948672" cy="875057"/>
          </a:xfrm>
        </p:spPr>
        <p:txBody>
          <a:bodyPr/>
          <a:lstStyle/>
          <a:p>
            <a:r>
              <a:rPr lang="en-US" dirty="0" smtClean="0"/>
              <a:t>A pair (</a:t>
            </a:r>
            <a:r>
              <a:rPr lang="en-US" dirty="0" err="1" smtClean="0"/>
              <a:t>s,r</a:t>
            </a:r>
            <a:r>
              <a:rPr lang="en-US" dirty="0" smtClean="0"/>
              <a:t>) may overflow due to limited dynamic range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403670"/>
              </p:ext>
            </p:extLst>
          </p:nvPr>
        </p:nvGraphicFramePr>
        <p:xfrm>
          <a:off x="6363075" y="2372360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49526"/>
              </p:ext>
            </p:extLst>
          </p:nvPr>
        </p:nvGraphicFramePr>
        <p:xfrm>
          <a:off x="3750365" y="2743200"/>
          <a:ext cx="67307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95"/>
                <a:gridCol w="2683344"/>
                <a:gridCol w="2834577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6969"/>
              </p:ext>
            </p:extLst>
          </p:nvPr>
        </p:nvGraphicFramePr>
        <p:xfrm>
          <a:off x="901148" y="3134139"/>
          <a:ext cx="95799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602"/>
                <a:gridCol w="2686050"/>
                <a:gridCol w="560428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000000000000000000000000000000000000000000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 flipH="1" flipV="1">
            <a:off x="768626" y="3565373"/>
            <a:ext cx="9925878" cy="67166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17613"/>
              </p:ext>
            </p:extLst>
          </p:nvPr>
        </p:nvGraphicFramePr>
        <p:xfrm>
          <a:off x="901148" y="3706633"/>
          <a:ext cx="95799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82"/>
                <a:gridCol w="2678430"/>
                <a:gridCol w="121257"/>
                <a:gridCol w="2690192"/>
                <a:gridCol w="2808071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614229" y="5339685"/>
            <a:ext cx="1326004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OVERFLOW</a:t>
            </a:r>
          </a:p>
        </p:txBody>
      </p:sp>
      <p:sp>
        <p:nvSpPr>
          <p:cNvPr id="15" name="Bent-Up Arrow 14"/>
          <p:cNvSpPr/>
          <p:nvPr/>
        </p:nvSpPr>
        <p:spPr>
          <a:xfrm>
            <a:off x="7940233" y="4257945"/>
            <a:ext cx="1493134" cy="1344329"/>
          </a:xfrm>
          <a:prstGeom prst="bentUpArrow">
            <a:avLst>
              <a:gd name="adj1" fmla="val 18163"/>
              <a:gd name="adj2" fmla="val 25000"/>
              <a:gd name="adj3" fmla="val 2197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 rot="5400000">
            <a:off x="4616681" y="1308351"/>
            <a:ext cx="313316" cy="5855882"/>
          </a:xfrm>
          <a:prstGeom prst="rightBrace">
            <a:avLst>
              <a:gd name="adj1" fmla="val 8333"/>
              <a:gd name="adj2" fmla="val 4985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610168" y="4510373"/>
            <a:ext cx="2326342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SUM AND REMAINDER</a:t>
            </a:r>
          </a:p>
        </p:txBody>
      </p:sp>
    </p:spTree>
    <p:extLst>
      <p:ext uri="{BB962C8B-B14F-4D97-AF65-F5344CB8AC3E}">
        <p14:creationId xmlns:p14="http://schemas.microsoft.com/office/powerpoint/2010/main" val="3193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4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Two-sum in Parallel reduction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23592"/>
              </p:ext>
            </p:extLst>
          </p:nvPr>
        </p:nvGraphicFramePr>
        <p:xfrm>
          <a:off x="6363075" y="2372360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99781"/>
              </p:ext>
            </p:extLst>
          </p:nvPr>
        </p:nvGraphicFramePr>
        <p:xfrm>
          <a:off x="6363075" y="2743200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84004"/>
              </p:ext>
            </p:extLst>
          </p:nvPr>
        </p:nvGraphicFramePr>
        <p:xfrm>
          <a:off x="6363075" y="3115519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74565"/>
              </p:ext>
            </p:extLst>
          </p:nvPr>
        </p:nvGraphicFramePr>
        <p:xfrm>
          <a:off x="6363075" y="3474334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40474"/>
              </p:ext>
            </p:extLst>
          </p:nvPr>
        </p:nvGraphicFramePr>
        <p:xfrm>
          <a:off x="6363075" y="3846653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57708"/>
              </p:ext>
            </p:extLst>
          </p:nvPr>
        </p:nvGraphicFramePr>
        <p:xfrm>
          <a:off x="383020" y="2743200"/>
          <a:ext cx="633196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24"/>
                <a:gridCol w="2689860"/>
                <a:gridCol w="2548585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52590"/>
              </p:ext>
            </p:extLst>
          </p:nvPr>
        </p:nvGraphicFramePr>
        <p:xfrm>
          <a:off x="383020" y="3101340"/>
          <a:ext cx="633196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24"/>
                <a:gridCol w="2689860"/>
                <a:gridCol w="2548585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35494"/>
              </p:ext>
            </p:extLst>
          </p:nvPr>
        </p:nvGraphicFramePr>
        <p:xfrm>
          <a:off x="383020" y="3459480"/>
          <a:ext cx="632989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664"/>
                <a:gridCol w="2679536"/>
                <a:gridCol w="118110"/>
                <a:gridCol w="2548585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37336"/>
              </p:ext>
            </p:extLst>
          </p:nvPr>
        </p:nvGraphicFramePr>
        <p:xfrm>
          <a:off x="383021" y="3846653"/>
          <a:ext cx="63324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495"/>
                <a:gridCol w="2669458"/>
                <a:gridCol w="2541639"/>
                <a:gridCol w="12782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1000000000000000000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" name="Left Arrow 1"/>
          <p:cNvSpPr/>
          <p:nvPr/>
        </p:nvSpPr>
        <p:spPr>
          <a:xfrm>
            <a:off x="6944807" y="2790463"/>
            <a:ext cx="462987" cy="312517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6944809" y="3138668"/>
            <a:ext cx="462987" cy="312517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>
            <a:off x="6944808" y="3498448"/>
            <a:ext cx="462987" cy="312517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>
            <a:off x="6944807" y="3877422"/>
            <a:ext cx="462987" cy="312517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497127" y="4663695"/>
            <a:ext cx="4336444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No problem, still many unused bits left</a:t>
            </a:r>
          </a:p>
        </p:txBody>
      </p:sp>
      <p:sp>
        <p:nvSpPr>
          <p:cNvPr id="33" name="Bent-Up Arrow 32"/>
          <p:cNvSpPr/>
          <p:nvPr/>
        </p:nvSpPr>
        <p:spPr>
          <a:xfrm flipH="1">
            <a:off x="5003993" y="4298586"/>
            <a:ext cx="1493134" cy="608950"/>
          </a:xfrm>
          <a:prstGeom prst="bentUpArrow">
            <a:avLst>
              <a:gd name="adj1" fmla="val 21500"/>
              <a:gd name="adj2" fmla="val 25000"/>
              <a:gd name="adj3" fmla="val 383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7"/>
          <p:cNvSpPr txBox="1">
            <a:spLocks/>
          </p:cNvSpPr>
          <p:nvPr/>
        </p:nvSpPr>
        <p:spPr bwMode="auto">
          <a:xfrm>
            <a:off x="498348" y="5286509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bg1"/>
                </a:solidFill>
              </a:rPr>
              <a:t>Many numbers can be added to (</a:t>
            </a:r>
            <a:r>
              <a:rPr lang="en-US" kern="0" dirty="0" err="1" smtClean="0">
                <a:solidFill>
                  <a:schemeClr val="bg1"/>
                </a:solidFill>
              </a:rPr>
              <a:t>s,r</a:t>
            </a:r>
            <a:r>
              <a:rPr lang="en-US" kern="0" dirty="0" smtClean="0">
                <a:solidFill>
                  <a:schemeClr val="bg1"/>
                </a:solidFill>
              </a:rPr>
              <a:t>) if they are close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1266" name="Picture 2" descr="http://icongal.com/gallery/image/70144/tip_idea_light_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5" y="5198567"/>
            <a:ext cx="481325" cy="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28492" y="2273936"/>
            <a:ext cx="135325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REMAINDER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51031" y="2273936"/>
            <a:ext cx="607859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3301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err="1" smtClean="0"/>
              <a:t>DividE</a:t>
            </a:r>
            <a:r>
              <a:rPr lang="en-US" dirty="0" smtClean="0"/>
              <a:t> the exponent range into bins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each number to the corresponding bin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042501"/>
              </p:ext>
            </p:extLst>
          </p:nvPr>
        </p:nvGraphicFramePr>
        <p:xfrm>
          <a:off x="1151938" y="5267960"/>
          <a:ext cx="864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EXP values: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2048</a:t>
                      </a:r>
                      <a:r>
                        <a:rPr lang="en-US" baseline="0" dirty="0" smtClean="0"/>
                        <a:t> (double)</a:t>
                      </a:r>
                      <a:endParaRPr lang="en-US" dirty="0"/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05863"/>
              </p:ext>
            </p:extLst>
          </p:nvPr>
        </p:nvGraphicFramePr>
        <p:xfrm>
          <a:off x="8711938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4" name="Text Placeholder 17"/>
          <p:cNvSpPr txBox="1">
            <a:spLocks/>
          </p:cNvSpPr>
          <p:nvPr/>
        </p:nvSpPr>
        <p:spPr bwMode="auto">
          <a:xfrm>
            <a:off x="7193280" y="3283425"/>
            <a:ext cx="2752852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l" defTabSz="914400"/>
            <a:r>
              <a:rPr lang="en-US" kern="0" dirty="0" smtClean="0">
                <a:solidFill>
                  <a:schemeClr val="bg1"/>
                </a:solidFill>
              </a:rPr>
              <a:t>compute bin id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://icongal.com/gallery/image/70144/tip_idea_light_bul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6" y="365941"/>
            <a:ext cx="481325" cy="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00018"/>
              </p:ext>
            </p:extLst>
          </p:nvPr>
        </p:nvGraphicFramePr>
        <p:xfrm>
          <a:off x="3809999" y="2534920"/>
          <a:ext cx="423764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64"/>
                <a:gridCol w="212264"/>
                <a:gridCol w="212264"/>
                <a:gridCol w="771159"/>
                <a:gridCol w="212264"/>
                <a:gridCol w="26174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1023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010101010101010101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17675"/>
              </p:ext>
            </p:extLst>
          </p:nvPr>
        </p:nvGraphicFramePr>
        <p:xfrm>
          <a:off x="4814961" y="3332480"/>
          <a:ext cx="234783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99"/>
                <a:gridCol w="15942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1023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\ (2048/8)= 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08024"/>
              </p:ext>
            </p:extLst>
          </p:nvPr>
        </p:nvGraphicFramePr>
        <p:xfrm>
          <a:off x="2241469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381167"/>
              </p:ext>
            </p:extLst>
          </p:nvPr>
        </p:nvGraphicFramePr>
        <p:xfrm>
          <a:off x="3319880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7626"/>
              </p:ext>
            </p:extLst>
          </p:nvPr>
        </p:nvGraphicFramePr>
        <p:xfrm>
          <a:off x="4398291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847951"/>
              </p:ext>
            </p:extLst>
          </p:nvPr>
        </p:nvGraphicFramePr>
        <p:xfrm>
          <a:off x="5476702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44716"/>
              </p:ext>
            </p:extLst>
          </p:nvPr>
        </p:nvGraphicFramePr>
        <p:xfrm>
          <a:off x="6555113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70629"/>
              </p:ext>
            </p:extLst>
          </p:nvPr>
        </p:nvGraphicFramePr>
        <p:xfrm>
          <a:off x="7633524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06565"/>
              </p:ext>
            </p:extLst>
          </p:nvPr>
        </p:nvGraphicFramePr>
        <p:xfrm>
          <a:off x="1163058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 flipV="1">
            <a:off x="5852160" y="2976880"/>
            <a:ext cx="345440" cy="355600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55716"/>
              </p:ext>
            </p:extLst>
          </p:nvPr>
        </p:nvGraphicFramePr>
        <p:xfrm>
          <a:off x="5201920" y="3737768"/>
          <a:ext cx="105664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1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0" kern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add</a:t>
                      </a:r>
                      <a:endParaRPr lang="en-US" sz="2800" b="0" kern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3" name="Up Arrow 62"/>
          <p:cNvSpPr/>
          <p:nvPr/>
        </p:nvSpPr>
        <p:spPr>
          <a:xfrm flipV="1">
            <a:off x="4785360" y="3808888"/>
            <a:ext cx="345440" cy="67462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/>
          <p:cNvSpPr txBox="1">
            <a:spLocks/>
          </p:cNvSpPr>
          <p:nvPr/>
        </p:nvSpPr>
        <p:spPr bwMode="auto">
          <a:xfrm>
            <a:off x="498348" y="377637"/>
            <a:ext cx="9976104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800" b="0" cap="all" baseline="0">
                <a:solidFill>
                  <a:schemeClr val="accent4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smtClean="0"/>
              <a:t>How many exponent values per bin</a:t>
            </a: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1"/>
              <p:cNvSpPr txBox="1">
                <a:spLocks/>
              </p:cNvSpPr>
              <p:nvPr/>
            </p:nvSpPr>
            <p:spPr bwMode="auto">
              <a:xfrm>
                <a:off x="512064" y="2905759"/>
                <a:ext cx="9948672" cy="2870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31775" indent="-231775" algn="l" rtl="0" fontAlgn="base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>
                    <a:schemeClr val="bg2"/>
                  </a:buClr>
                  <a:buSzPct val="100000"/>
                  <a:buFontTx/>
                  <a:buBlip>
                    <a:blip r:embed="rId2"/>
                  </a:buBlip>
                  <a:defRPr sz="2400" b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+mn-ea"/>
                    <a:cs typeface="+mn-cs"/>
                  </a:defRPr>
                </a:lvl1pPr>
                <a:lvl2pPr marL="803275" indent="-231775" algn="l" rtl="0" fontAlgn="base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>
                    <a:schemeClr val="bg2"/>
                  </a:buClr>
                  <a:buSzPct val="100000"/>
                  <a:buFontTx/>
                  <a:buBlip>
                    <a:blip r:embed="rId2"/>
                  </a:buBlip>
                  <a:defRPr sz="2000" b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 pitchFamily="34" charset="0"/>
                  </a:defRPr>
                </a:lvl2pPr>
                <a:lvl3pPr marL="1255713" indent="-166688" algn="l" rtl="0" fontAlgn="base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>
                    <a:schemeClr val="bg2"/>
                  </a:buClr>
                  <a:buSzPct val="100000"/>
                  <a:buFontTx/>
                  <a:buBlip>
                    <a:blip r:embed="rId2"/>
                  </a:buBlip>
                  <a:defRPr sz="1800" b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 pitchFamily="34" charset="0"/>
                  </a:defRPr>
                </a:lvl3pPr>
                <a:lvl4pPr marL="1774825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117725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74925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+mn-lt"/>
                  </a:defRPr>
                </a:lvl6pPr>
                <a:lvl7pPr marL="3032125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+mn-lt"/>
                  </a:defRPr>
                </a:lvl7pPr>
                <a:lvl8pPr marL="3489325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+mn-lt"/>
                  </a:defRPr>
                </a:lvl8pPr>
                <a:lvl9pPr marL="3946525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+mn-lt"/>
                  </a:defRPr>
                </a:lvl9pPr>
              </a:lstStyle>
              <a:p>
                <a:pPr defTabSz="914400"/>
                <a:r>
                  <a:rPr lang="en-US" kern="0" dirty="0" smtClean="0"/>
                  <a:t>Suppose we add </a:t>
                </a:r>
                <a:r>
                  <a:rPr lang="en-US" kern="0" dirty="0" smtClean="0">
                    <a:solidFill>
                      <a:schemeClr val="accent3"/>
                    </a:solidFill>
                  </a:rPr>
                  <a:t>n</a:t>
                </a:r>
                <a:r>
                  <a:rPr lang="en-US" kern="0" dirty="0" smtClean="0"/>
                  <a:t> numbers to a bin: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i="1" kern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kern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ker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kern="0" dirty="0" smtClean="0">
                    <a:solidFill>
                      <a:schemeClr val="accent2"/>
                    </a:solidFill>
                  </a:rPr>
                  <a:t>.</a:t>
                </a:r>
              </a:p>
              <a:p>
                <a:pPr defTabSz="914400"/>
                <a:r>
                  <a:rPr lang="en-US" kern="0" dirty="0" smtClean="0"/>
                  <a:t>Our budget is </a:t>
                </a:r>
                <a:r>
                  <a:rPr lang="en-US" kern="0" dirty="0" smtClean="0">
                    <a:solidFill>
                      <a:schemeClr val="tx2"/>
                    </a:solidFill>
                  </a:rPr>
                  <a:t>105</a:t>
                </a:r>
                <a:r>
                  <a:rPr lang="en-US" kern="0" dirty="0" smtClean="0"/>
                  <a:t> </a:t>
                </a:r>
                <a:r>
                  <a:rPr lang="en-US" kern="0" dirty="0"/>
                  <a:t>significant </a:t>
                </a:r>
                <a:r>
                  <a:rPr lang="en-US" kern="0" dirty="0" smtClean="0"/>
                  <a:t>bits</a:t>
                </a:r>
              </a:p>
              <a:p>
                <a:pPr defTabSz="914400"/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105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  <m:r>
                      <a:rPr lang="en-US" i="1" kern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kern="0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chemeClr val="accent3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ker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kern="0" dirty="0" smtClean="0"/>
              </a:p>
              <a:p>
                <a:pPr defTabSz="914400"/>
                <a:r>
                  <a:rPr lang="en-US" kern="0" dirty="0" smtClean="0"/>
                  <a:t>For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kern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kern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kern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kern="0">
                            <a:solidFill>
                              <a:schemeClr val="accent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 ker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kern="0" dirty="0" smtClean="0"/>
                  <a:t> different exponents!</a:t>
                </a:r>
              </a:p>
            </p:txBody>
          </p:sp>
        </mc:Choice>
        <mc:Fallback xmlns="">
          <p:sp>
            <p:nvSpPr>
              <p:cNvPr id="2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064" y="2905759"/>
                <a:ext cx="9948672" cy="2870431"/>
              </a:xfrm>
              <a:prstGeom prst="rect">
                <a:avLst/>
              </a:prstGeom>
              <a:blipFill rotWithShape="1">
                <a:blip r:embed="rId3"/>
                <a:stretch>
                  <a:fillRect t="-2972" r="-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273424"/>
              </p:ext>
            </p:extLst>
          </p:nvPr>
        </p:nvGraphicFramePr>
        <p:xfrm>
          <a:off x="1962204" y="1868143"/>
          <a:ext cx="6917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484"/>
                <a:gridCol w="2724912"/>
                <a:gridCol w="132080"/>
                <a:gridCol w="280416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3255264" y="2336800"/>
            <a:ext cx="562457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90658"/>
              </p:ext>
            </p:extLst>
          </p:nvPr>
        </p:nvGraphicFramePr>
        <p:xfrm>
          <a:off x="5069840" y="2427128"/>
          <a:ext cx="165608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105 bits</a:t>
                      </a:r>
                      <a:endParaRPr lang="en-US" sz="2800" b="0" kern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173050"/>
                  </p:ext>
                </p:extLst>
              </p:nvPr>
            </p:nvGraphicFramePr>
            <p:xfrm>
              <a:off x="6342731" y="3611294"/>
              <a:ext cx="411800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9799"/>
                    <a:gridCol w="2698206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3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00000000000111111111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tx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173050"/>
                  </p:ext>
                </p:extLst>
              </p:nvPr>
            </p:nvGraphicFramePr>
            <p:xfrm>
              <a:off x="6342731" y="3611294"/>
              <a:ext cx="411800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9799"/>
                    <a:gridCol w="269820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1">
                          <a:blip r:embed="rId4"/>
                          <a:stretch>
                            <a:fillRect t="-9836" r="-19012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00000000000111111111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tx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932057"/>
                  </p:ext>
                </p:extLst>
              </p:nvPr>
            </p:nvGraphicFramePr>
            <p:xfrm>
              <a:off x="5405377" y="4042383"/>
              <a:ext cx="505535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7469"/>
                    <a:gridCol w="2685326"/>
                    <a:gridCol w="1212563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3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11111111111111111111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000000000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932057"/>
                  </p:ext>
                </p:extLst>
              </p:nvPr>
            </p:nvGraphicFramePr>
            <p:xfrm>
              <a:off x="5405377" y="4042383"/>
              <a:ext cx="505535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7469"/>
                    <a:gridCol w="2685326"/>
                    <a:gridCol w="121256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1">
                          <a:blip r:embed="rId5"/>
                          <a:stretch>
                            <a:fillRect l="-526" t="-9836" r="-33631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11111111111111111111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000000000</a:t>
                          </a:r>
                          <a:endParaRPr lang="en-US" dirty="0"/>
                        </a:p>
                      </a:txBody>
                      <a:tcPr marL="0" marR="0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9236597" y="4526344"/>
            <a:ext cx="123785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5870766"/>
                  </p:ext>
                </p:extLst>
              </p:nvPr>
            </p:nvGraphicFramePr>
            <p:xfrm>
              <a:off x="9041886" y="4444677"/>
              <a:ext cx="165608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080"/>
                  </a:tblGrid>
                  <a:tr h="347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1" kern="0" dirty="0">
                            <a:solidFill>
                              <a:schemeClr val="bg1"/>
                            </a:solidFill>
                            <a:latin typeface="Trebuchet MS" panose="020B06030202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5870766"/>
                  </p:ext>
                </p:extLst>
              </p:nvPr>
            </p:nvGraphicFramePr>
            <p:xfrm>
              <a:off x="9041886" y="4444677"/>
              <a:ext cx="165608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080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b="-5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93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Expanding the remainder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12064" y="2905759"/>
                <a:ext cx="9948672" cy="2870431"/>
              </a:xfrm>
            </p:spPr>
            <p:txBody>
              <a:bodyPr/>
              <a:lstStyle/>
              <a:p>
                <a:r>
                  <a:rPr lang="en-US" dirty="0" smtClean="0"/>
                  <a:t>Suppose we add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n</a:t>
                </a:r>
                <a:r>
                  <a:rPr lang="en-US" dirty="0" smtClean="0"/>
                  <a:t> numbers to a bin: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US" dirty="0" smtClean="0"/>
                  <a:t>With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x</a:t>
                </a:r>
                <a:r>
                  <a:rPr lang="en-US" dirty="0" smtClean="0"/>
                  <a:t> words of storage we get: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53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53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4" y="2905759"/>
                <a:ext cx="9948672" cy="2870431"/>
              </a:xfrm>
              <a:blipFill rotWithShape="1">
                <a:blip r:embed="rId2"/>
                <a:stretch>
                  <a:fillRect t="-2972" r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006276"/>
              </p:ext>
            </p:extLst>
          </p:nvPr>
        </p:nvGraphicFramePr>
        <p:xfrm>
          <a:off x="498349" y="1868143"/>
          <a:ext cx="98262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320"/>
                <a:gridCol w="2690446"/>
                <a:gridCol w="131885"/>
                <a:gridCol w="2804746"/>
                <a:gridCol w="136574"/>
                <a:gridCol w="281129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000000000000000000000</a:t>
                      </a:r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1786890" y="2367280"/>
            <a:ext cx="85153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48402"/>
              </p:ext>
            </p:extLst>
          </p:nvPr>
        </p:nvGraphicFramePr>
        <p:xfrm>
          <a:off x="5069840" y="2427128"/>
          <a:ext cx="165608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80"/>
              </a:tblGrid>
              <a:tr h="384968"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158 bits</a:t>
                      </a:r>
                      <a:endParaRPr lang="en-US" sz="2800" b="0" kern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2" descr="http://icongal.com/gallery/image/70144/tip_idea_light_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6" y="365941"/>
            <a:ext cx="481325" cy="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645759"/>
            <a:ext cx="7470648" cy="978729"/>
          </a:xfrm>
        </p:spPr>
        <p:txBody>
          <a:bodyPr/>
          <a:lstStyle/>
          <a:p>
            <a:r>
              <a:rPr lang="en-US" dirty="0" smtClean="0"/>
              <a:t>Error-free summation algorithm for GPUs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Sort-reduce Algorithm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12064" y="2286001"/>
            <a:ext cx="9948672" cy="349019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input tile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Radix-sort by bin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Reduce-by-key sum to bins in registers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results to running sums in shared mem</a:t>
            </a:r>
          </a:p>
          <a:p>
            <a:pPr marL="0" indent="0">
              <a:buNone/>
            </a:pPr>
            <a:r>
              <a:rPr lang="en-US" dirty="0" smtClean="0"/>
              <a:t>---</a:t>
            </a:r>
          </a:p>
          <a:p>
            <a:pPr marL="0" indent="0">
              <a:buNone/>
            </a:pPr>
            <a:r>
              <a:rPr lang="en-US" dirty="0" smtClean="0"/>
              <a:t>Finally, sum all the bins from all the thread-blocks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Each thread-block processes a part of the input numbers</a:t>
            </a:r>
            <a:endParaRPr lang="en-US" dirty="0"/>
          </a:p>
        </p:txBody>
      </p:sp>
      <p:sp>
        <p:nvSpPr>
          <p:cNvPr id="20" name="Text Placeholder 17"/>
          <p:cNvSpPr txBox="1">
            <a:spLocks/>
          </p:cNvSpPr>
          <p:nvPr/>
        </p:nvSpPr>
        <p:spPr bwMode="auto">
          <a:xfrm>
            <a:off x="498348" y="1604433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8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accent2"/>
                </a:solidFill>
              </a:rPr>
              <a:t>Each thread-block has a set of bins in shared memory</a:t>
            </a:r>
            <a:endParaRPr lang="en-US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1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66392"/>
              </p:ext>
            </p:extLst>
          </p:nvPr>
        </p:nvGraphicFramePr>
        <p:xfrm>
          <a:off x="8711938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13775"/>
              </p:ext>
            </p:extLst>
          </p:nvPr>
        </p:nvGraphicFramePr>
        <p:xfrm>
          <a:off x="2241469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7743"/>
              </p:ext>
            </p:extLst>
          </p:nvPr>
        </p:nvGraphicFramePr>
        <p:xfrm>
          <a:off x="3319880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83741"/>
              </p:ext>
            </p:extLst>
          </p:nvPr>
        </p:nvGraphicFramePr>
        <p:xfrm>
          <a:off x="4398291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32015"/>
              </p:ext>
            </p:extLst>
          </p:nvPr>
        </p:nvGraphicFramePr>
        <p:xfrm>
          <a:off x="5476702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72909"/>
              </p:ext>
            </p:extLst>
          </p:nvPr>
        </p:nvGraphicFramePr>
        <p:xfrm>
          <a:off x="6555113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08091"/>
              </p:ext>
            </p:extLst>
          </p:nvPr>
        </p:nvGraphicFramePr>
        <p:xfrm>
          <a:off x="7633524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73198"/>
              </p:ext>
            </p:extLst>
          </p:nvPr>
        </p:nvGraphicFramePr>
        <p:xfrm>
          <a:off x="1163058" y="4525963"/>
          <a:ext cx="108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099234"/>
                  </p:ext>
                </p:extLst>
              </p:nvPr>
            </p:nvGraphicFramePr>
            <p:xfrm>
              <a:off x="2665282" y="1115367"/>
              <a:ext cx="5182481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248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099234"/>
                  </p:ext>
                </p:extLst>
              </p:nvPr>
            </p:nvGraphicFramePr>
            <p:xfrm>
              <a:off x="2665282" y="1115367"/>
              <a:ext cx="5182481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2481"/>
                  </a:tblGrid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0">
                          <a:blip r:embed="rId2"/>
                          <a:stretch>
                            <a:fillRect l="-118" t="-6349" r="-470" b="-238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33463"/>
              </p:ext>
            </p:extLst>
          </p:nvPr>
        </p:nvGraphicFramePr>
        <p:xfrm>
          <a:off x="3890532" y="1902617"/>
          <a:ext cx="259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8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EXPONENT=11bit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94826"/>
              </p:ext>
            </p:extLst>
          </p:nvPr>
        </p:nvGraphicFramePr>
        <p:xfrm>
          <a:off x="3882157" y="2296177"/>
          <a:ext cx="2597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364"/>
                <a:gridCol w="11348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binidx</a:t>
                      </a:r>
                      <a:r>
                        <a:rPr lang="en-US" dirty="0" smtClean="0"/>
                        <a:t>=6bit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bin=5bit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24" name="Content Placeholder 5"/>
          <p:cNvSpPr>
            <a:spLocks noGrp="1"/>
          </p:cNvSpPr>
          <p:nvPr>
            <p:ph idx="1"/>
          </p:nvPr>
        </p:nvSpPr>
        <p:spPr>
          <a:xfrm>
            <a:off x="1518804" y="2250107"/>
            <a:ext cx="2323992" cy="4004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radix-sort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557886"/>
                  </p:ext>
                </p:extLst>
              </p:nvPr>
            </p:nvGraphicFramePr>
            <p:xfrm>
              <a:off x="2680800" y="2922079"/>
              <a:ext cx="517288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288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557886"/>
                  </p:ext>
                </p:extLst>
              </p:nvPr>
            </p:nvGraphicFramePr>
            <p:xfrm>
              <a:off x="2680800" y="2922079"/>
              <a:ext cx="517288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2880"/>
                  </a:tblGrid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0">
                          <a:blip r:embed="rId3"/>
                          <a:stretch>
                            <a:fillRect l="-118" t="-6349" r="-471" b="-222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397764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7398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2632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236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7764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2632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5236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038600" y="3154680"/>
            <a:ext cx="0" cy="1828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4"/>
            <a:endCxn id="29" idx="0"/>
          </p:cNvCxnSpPr>
          <p:nvPr/>
        </p:nvCxnSpPr>
        <p:spPr>
          <a:xfrm>
            <a:off x="404964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6" idx="2"/>
          </p:cNvCxnSpPr>
          <p:nvPr/>
        </p:nvCxnSpPr>
        <p:spPr>
          <a:xfrm>
            <a:off x="4686300" y="3223260"/>
            <a:ext cx="487680" cy="186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6" idx="0"/>
          </p:cNvCxnSpPr>
          <p:nvPr/>
        </p:nvCxnSpPr>
        <p:spPr>
          <a:xfrm flipH="1">
            <a:off x="5245980" y="3223260"/>
            <a:ext cx="390" cy="114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7" idx="2"/>
          </p:cNvCxnSpPr>
          <p:nvPr/>
        </p:nvCxnSpPr>
        <p:spPr>
          <a:xfrm>
            <a:off x="5738640" y="3248025"/>
            <a:ext cx="487680" cy="161535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7" idx="0"/>
          </p:cNvCxnSpPr>
          <p:nvPr/>
        </p:nvCxnSpPr>
        <p:spPr>
          <a:xfrm>
            <a:off x="6290310" y="3214493"/>
            <a:ext cx="0" cy="123067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1" idx="2"/>
          </p:cNvCxnSpPr>
          <p:nvPr/>
        </p:nvCxnSpPr>
        <p:spPr>
          <a:xfrm>
            <a:off x="5296892" y="3460472"/>
            <a:ext cx="929428" cy="177688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7" idx="4"/>
            <a:endCxn id="31" idx="0"/>
          </p:cNvCxnSpPr>
          <p:nvPr/>
        </p:nvCxnSpPr>
        <p:spPr>
          <a:xfrm>
            <a:off x="629832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8" idx="2"/>
          </p:cNvCxnSpPr>
          <p:nvPr/>
        </p:nvCxnSpPr>
        <p:spPr>
          <a:xfrm>
            <a:off x="6816090" y="3223260"/>
            <a:ext cx="636270" cy="186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8" idx="0"/>
          </p:cNvCxnSpPr>
          <p:nvPr/>
        </p:nvCxnSpPr>
        <p:spPr>
          <a:xfrm>
            <a:off x="7517130" y="3214493"/>
            <a:ext cx="0" cy="123067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4"/>
            <a:endCxn id="32" idx="0"/>
          </p:cNvCxnSpPr>
          <p:nvPr/>
        </p:nvCxnSpPr>
        <p:spPr>
          <a:xfrm>
            <a:off x="752436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" idx="2"/>
          </p:cNvCxnSpPr>
          <p:nvPr/>
        </p:nvCxnSpPr>
        <p:spPr>
          <a:xfrm>
            <a:off x="3215640" y="3248025"/>
            <a:ext cx="762000" cy="161535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2" idx="4"/>
          </p:cNvCxnSpPr>
          <p:nvPr/>
        </p:nvCxnSpPr>
        <p:spPr>
          <a:xfrm>
            <a:off x="7524360" y="3710160"/>
            <a:ext cx="522360" cy="6865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1" idx="4"/>
          </p:cNvCxnSpPr>
          <p:nvPr/>
        </p:nvCxnSpPr>
        <p:spPr>
          <a:xfrm flipH="1">
            <a:off x="6019800" y="3710160"/>
            <a:ext cx="278520" cy="6865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670182" y="3761072"/>
            <a:ext cx="379460" cy="635668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5"/>
          <p:cNvSpPr txBox="1">
            <a:spLocks/>
          </p:cNvSpPr>
          <p:nvPr/>
        </p:nvSpPr>
        <p:spPr bwMode="auto">
          <a:xfrm>
            <a:off x="1346190" y="3309665"/>
            <a:ext cx="2323992" cy="40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reduce-by-key</a:t>
            </a:r>
            <a:endParaRPr lang="en-US" kern="0" dirty="0"/>
          </a:p>
        </p:txBody>
      </p:sp>
      <p:sp>
        <p:nvSpPr>
          <p:cNvPr id="68" name="Content Placeholder 5"/>
          <p:cNvSpPr txBox="1">
            <a:spLocks/>
          </p:cNvSpPr>
          <p:nvPr/>
        </p:nvSpPr>
        <p:spPr bwMode="auto">
          <a:xfrm>
            <a:off x="1006721" y="3853202"/>
            <a:ext cx="2323992" cy="40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update bins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730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Personal info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student in Computer Science </a:t>
            </a:r>
            <a:r>
              <a:rPr lang="en-US" dirty="0" smtClean="0"/>
              <a:t>at</a:t>
            </a:r>
            <a:endParaRPr lang="he-IL" dirty="0" smtClean="0"/>
          </a:p>
          <a:p>
            <a:pPr marL="0" indent="0">
              <a:buNone/>
            </a:pPr>
            <a:r>
              <a:rPr lang="en-US" dirty="0" smtClean="0"/>
              <a:t>       Technion in Haifa, Israel</a:t>
            </a:r>
          </a:p>
          <a:p>
            <a:r>
              <a:rPr lang="en-US" dirty="0" smtClean="0"/>
              <a:t>Research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Main focus</a:t>
            </a:r>
            <a:r>
              <a:rPr lang="en-US" dirty="0"/>
              <a:t>: </a:t>
            </a:r>
            <a:r>
              <a:rPr lang="en-US" dirty="0" smtClean="0"/>
              <a:t>Processing data </a:t>
            </a:r>
            <a:r>
              <a:rPr lang="en-US" dirty="0"/>
              <a:t>streams</a:t>
            </a:r>
            <a:r>
              <a:rPr lang="en-US" dirty="0" smtClean="0"/>
              <a:t> with real-time</a:t>
            </a:r>
            <a:endParaRPr lang="he-IL" dirty="0" smtClean="0"/>
          </a:p>
          <a:p>
            <a:pPr marL="571500" lvl="1" indent="0">
              <a:spcAft>
                <a:spcPts val="0"/>
              </a:spcAft>
              <a:buNone/>
            </a:pPr>
            <a:r>
              <a:rPr lang="he-IL" dirty="0"/>
              <a:t> </a:t>
            </a:r>
            <a:r>
              <a:rPr lang="he-IL" dirty="0" smtClean="0"/>
              <a:t>  </a:t>
            </a:r>
            <a:r>
              <a:rPr lang="en-US" dirty="0" smtClean="0"/>
              <a:t>latency constraints on heterogeneous systems</a:t>
            </a:r>
          </a:p>
          <a:p>
            <a:r>
              <a:rPr lang="en-US" dirty="0" smtClean="0"/>
              <a:t>Teaching</a:t>
            </a:r>
          </a:p>
          <a:p>
            <a:pPr lvl="1"/>
            <a:r>
              <a:rPr lang="en-US" dirty="0" smtClean="0"/>
              <a:t>Parallel programming, GPGPU, OS, Industrial projects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 </a:t>
            </a:r>
            <a:r>
              <a:rPr lang="en-US" dirty="0" smtClean="0"/>
              <a:t>uri.verner@gmail.com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Uri Verner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487410" y="5320277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http://www.shanghairanking.com/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229599" y="4975873"/>
            <a:ext cx="240224" cy="14723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haifatrail.com/images/sect-21/Haifa-Trail-Sect21-29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410" y="1826790"/>
            <a:ext cx="2295085" cy="149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9065" y="4762080"/>
            <a:ext cx="2287319" cy="562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9064" y="3430379"/>
            <a:ext cx="2287319" cy="1064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1399" y="4483893"/>
            <a:ext cx="1242648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he-IL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\\\\\\\\\\\\</a:t>
            </a:r>
            <a:endParaRPr lang="en-US" dirty="0" err="1" smtClean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87410" y="3441280"/>
            <a:ext cx="2288974" cy="21206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upload.wikimedia.org/wikipedia/commons/e/e8/Technion-logo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9" y="2339812"/>
            <a:ext cx="362404" cy="47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10485"/>
              </p:ext>
            </p:extLst>
          </p:nvPr>
        </p:nvGraphicFramePr>
        <p:xfrm>
          <a:off x="8711938" y="4525963"/>
          <a:ext cx="1080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305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6128"/>
              </p:ext>
            </p:extLst>
          </p:nvPr>
        </p:nvGraphicFramePr>
        <p:xfrm>
          <a:off x="2241469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05319"/>
              </p:ext>
            </p:extLst>
          </p:nvPr>
        </p:nvGraphicFramePr>
        <p:xfrm>
          <a:off x="3319880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73059"/>
              </p:ext>
            </p:extLst>
          </p:nvPr>
        </p:nvGraphicFramePr>
        <p:xfrm>
          <a:off x="4398291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144395"/>
              </p:ext>
            </p:extLst>
          </p:nvPr>
        </p:nvGraphicFramePr>
        <p:xfrm>
          <a:off x="5476702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236587"/>
              </p:ext>
            </p:extLst>
          </p:nvPr>
        </p:nvGraphicFramePr>
        <p:xfrm>
          <a:off x="6555113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10277"/>
              </p:ext>
            </p:extLst>
          </p:nvPr>
        </p:nvGraphicFramePr>
        <p:xfrm>
          <a:off x="7633524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16793"/>
              </p:ext>
            </p:extLst>
          </p:nvPr>
        </p:nvGraphicFramePr>
        <p:xfrm>
          <a:off x="1163058" y="4525963"/>
          <a:ext cx="1080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099234"/>
                  </p:ext>
                </p:extLst>
              </p:nvPr>
            </p:nvGraphicFramePr>
            <p:xfrm>
              <a:off x="2665282" y="1115367"/>
              <a:ext cx="5182481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2481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099234"/>
                  </p:ext>
                </p:extLst>
              </p:nvPr>
            </p:nvGraphicFramePr>
            <p:xfrm>
              <a:off x="2665282" y="1115367"/>
              <a:ext cx="5182481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2481"/>
                  </a:tblGrid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0">
                          <a:blip r:embed="rId2"/>
                          <a:stretch>
                            <a:fillRect l="-118" t="-6349" r="-470" b="-238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33463"/>
              </p:ext>
            </p:extLst>
          </p:nvPr>
        </p:nvGraphicFramePr>
        <p:xfrm>
          <a:off x="3890532" y="1902617"/>
          <a:ext cx="259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8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EXPONENT=11bit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24262"/>
              </p:ext>
            </p:extLst>
          </p:nvPr>
        </p:nvGraphicFramePr>
        <p:xfrm>
          <a:off x="3882157" y="2296177"/>
          <a:ext cx="2597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63"/>
                <a:gridCol w="14298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idx</a:t>
                      </a:r>
                      <a:r>
                        <a:rPr lang="en-US" dirty="0" smtClean="0"/>
                        <a:t>=5bit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bin=6bit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557886"/>
                  </p:ext>
                </p:extLst>
              </p:nvPr>
            </p:nvGraphicFramePr>
            <p:xfrm>
              <a:off x="2680800" y="2922079"/>
              <a:ext cx="517288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288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|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>
                        <a:solidFill>
                          <a:schemeClr val="tx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557886"/>
                  </p:ext>
                </p:extLst>
              </p:nvPr>
            </p:nvGraphicFramePr>
            <p:xfrm>
              <a:off x="2680800" y="2922079"/>
              <a:ext cx="517288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2880"/>
                  </a:tblGrid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>
                        <a:blipFill rotWithShape="0">
                          <a:blip r:embed="rId3"/>
                          <a:stretch>
                            <a:fillRect l="-118" t="-6349" r="-471" b="-222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397764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7398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2632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52360" y="33375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7764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2632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52360" y="3566160"/>
            <a:ext cx="144000" cy="14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038600" y="3154680"/>
            <a:ext cx="0" cy="1828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4"/>
            <a:endCxn id="29" idx="0"/>
          </p:cNvCxnSpPr>
          <p:nvPr/>
        </p:nvCxnSpPr>
        <p:spPr>
          <a:xfrm>
            <a:off x="404964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6" idx="2"/>
          </p:cNvCxnSpPr>
          <p:nvPr/>
        </p:nvCxnSpPr>
        <p:spPr>
          <a:xfrm>
            <a:off x="4686300" y="3223260"/>
            <a:ext cx="487680" cy="186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6" idx="0"/>
          </p:cNvCxnSpPr>
          <p:nvPr/>
        </p:nvCxnSpPr>
        <p:spPr>
          <a:xfrm flipH="1">
            <a:off x="5245980" y="3223260"/>
            <a:ext cx="390" cy="114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7" idx="2"/>
          </p:cNvCxnSpPr>
          <p:nvPr/>
        </p:nvCxnSpPr>
        <p:spPr>
          <a:xfrm>
            <a:off x="5738640" y="3248025"/>
            <a:ext cx="487680" cy="161535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7" idx="0"/>
          </p:cNvCxnSpPr>
          <p:nvPr/>
        </p:nvCxnSpPr>
        <p:spPr>
          <a:xfrm>
            <a:off x="6290310" y="3214493"/>
            <a:ext cx="0" cy="123067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1" idx="2"/>
          </p:cNvCxnSpPr>
          <p:nvPr/>
        </p:nvCxnSpPr>
        <p:spPr>
          <a:xfrm>
            <a:off x="5296892" y="3460472"/>
            <a:ext cx="929428" cy="177688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7" idx="4"/>
            <a:endCxn id="31" idx="0"/>
          </p:cNvCxnSpPr>
          <p:nvPr/>
        </p:nvCxnSpPr>
        <p:spPr>
          <a:xfrm>
            <a:off x="629832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8" idx="2"/>
          </p:cNvCxnSpPr>
          <p:nvPr/>
        </p:nvCxnSpPr>
        <p:spPr>
          <a:xfrm>
            <a:off x="6816090" y="3223260"/>
            <a:ext cx="636270" cy="1863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8" idx="0"/>
          </p:cNvCxnSpPr>
          <p:nvPr/>
        </p:nvCxnSpPr>
        <p:spPr>
          <a:xfrm>
            <a:off x="7517130" y="3214493"/>
            <a:ext cx="0" cy="123067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4"/>
            <a:endCxn id="32" idx="0"/>
          </p:cNvCxnSpPr>
          <p:nvPr/>
        </p:nvCxnSpPr>
        <p:spPr>
          <a:xfrm>
            <a:off x="7524360" y="3481560"/>
            <a:ext cx="0" cy="8460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" idx="2"/>
          </p:cNvCxnSpPr>
          <p:nvPr/>
        </p:nvCxnSpPr>
        <p:spPr>
          <a:xfrm>
            <a:off x="3215640" y="3248025"/>
            <a:ext cx="762000" cy="161535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2" idx="4"/>
          </p:cNvCxnSpPr>
          <p:nvPr/>
        </p:nvCxnSpPr>
        <p:spPr>
          <a:xfrm>
            <a:off x="7524360" y="3710160"/>
            <a:ext cx="522360" cy="6865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1" idx="4"/>
          </p:cNvCxnSpPr>
          <p:nvPr/>
        </p:nvCxnSpPr>
        <p:spPr>
          <a:xfrm flipH="1">
            <a:off x="6019800" y="3710160"/>
            <a:ext cx="278520" cy="686580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670182" y="3761072"/>
            <a:ext cx="379460" cy="635668"/>
          </a:xfrm>
          <a:prstGeom prst="straightConnector1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5"/>
          <p:cNvSpPr txBox="1">
            <a:spLocks/>
          </p:cNvSpPr>
          <p:nvPr/>
        </p:nvSpPr>
        <p:spPr bwMode="auto">
          <a:xfrm>
            <a:off x="782320" y="1979254"/>
            <a:ext cx="2052320" cy="158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4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wider bins less sort bits but more computations</a:t>
            </a:r>
          </a:p>
        </p:txBody>
      </p:sp>
      <p:sp>
        <p:nvSpPr>
          <p:cNvPr id="42" name="Up Arrow 41"/>
          <p:cNvSpPr/>
          <p:nvPr/>
        </p:nvSpPr>
        <p:spPr>
          <a:xfrm rot="16200000" flipV="1">
            <a:off x="3042920" y="2339934"/>
            <a:ext cx="345440" cy="355600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rved Right Arrow 4"/>
          <p:cNvSpPr/>
          <p:nvPr/>
        </p:nvSpPr>
        <p:spPr>
          <a:xfrm>
            <a:off x="314960" y="2119630"/>
            <a:ext cx="467360" cy="2513330"/>
          </a:xfrm>
          <a:prstGeom prst="curv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ALGORITHM TO TRY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sort and reduce the input</a:t>
            </a:r>
          </a:p>
          <a:p>
            <a:r>
              <a:rPr lang="en-US" dirty="0" smtClean="0"/>
              <a:t>Each thread atomically adds to bin in shared memory</a:t>
            </a:r>
          </a:p>
          <a:p>
            <a:r>
              <a:rPr lang="en-US" dirty="0" smtClean="0"/>
              <a:t>Use multiple sets of bins to divide the load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method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fixed-precision arithmetic on very large variables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sz="1400" dirty="0" smtClean="0"/>
              <a:t>“Full-Speed </a:t>
            </a:r>
            <a:r>
              <a:rPr lang="en-US" sz="1400" dirty="0"/>
              <a:t>Deterministic </a:t>
            </a:r>
            <a:r>
              <a:rPr lang="en-US" sz="1400" dirty="0" smtClean="0"/>
              <a:t>Bit-Accurate Parallel </a:t>
            </a:r>
            <a:r>
              <a:rPr lang="en-US" sz="1400" dirty="0"/>
              <a:t>Floating-Point </a:t>
            </a:r>
            <a:r>
              <a:rPr lang="en-US" sz="1400" dirty="0" smtClean="0"/>
              <a:t>Summation on </a:t>
            </a:r>
            <a:r>
              <a:rPr lang="en-US" sz="1400" dirty="0"/>
              <a:t>Multi- and Many-Core </a:t>
            </a:r>
            <a:r>
              <a:rPr lang="en-US" sz="1400" dirty="0" smtClean="0"/>
              <a:t>Architectures”, </a:t>
            </a:r>
            <a:r>
              <a:rPr lang="en-US" sz="1400" dirty="0"/>
              <a:t>Sylvain </a:t>
            </a:r>
            <a:r>
              <a:rPr lang="en-US" sz="1400" dirty="0" err="1" smtClean="0"/>
              <a:t>Collange</a:t>
            </a:r>
            <a:r>
              <a:rPr lang="en-US" sz="1400" dirty="0" smtClean="0"/>
              <a:t>, </a:t>
            </a:r>
            <a:r>
              <a:rPr lang="en-US" sz="1400" dirty="0"/>
              <a:t>David </a:t>
            </a:r>
            <a:r>
              <a:rPr lang="en-US" sz="1400" dirty="0" err="1" smtClean="0"/>
              <a:t>Defour</a:t>
            </a:r>
            <a:r>
              <a:rPr lang="en-US" sz="1400" dirty="0" smtClean="0"/>
              <a:t>, </a:t>
            </a:r>
            <a:r>
              <a:rPr lang="en-US" sz="1400" dirty="0"/>
              <a:t>Stef </a:t>
            </a:r>
            <a:r>
              <a:rPr lang="en-US" sz="1400" dirty="0" err="1" smtClean="0"/>
              <a:t>Graillat</a:t>
            </a:r>
            <a:r>
              <a:rPr lang="en-US" sz="1400" dirty="0" smtClean="0"/>
              <a:t>, </a:t>
            </a:r>
            <a:r>
              <a:rPr lang="en-US" sz="1400" dirty="0"/>
              <a:t>and Roman </a:t>
            </a:r>
            <a:r>
              <a:rPr lang="en-US" sz="1400" dirty="0" err="1" smtClean="0"/>
              <a:t>Iakymchuk</a:t>
            </a:r>
            <a:endParaRPr lang="en-US" sz="14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Superaccumulator</a:t>
            </a:r>
            <a:r>
              <a:rPr lang="en-US" dirty="0" smtClean="0"/>
              <a:t>”, </a:t>
            </a:r>
            <a:r>
              <a:rPr lang="en-US" dirty="0" err="1" smtClean="0"/>
              <a:t>Collange</a:t>
            </a:r>
            <a:r>
              <a:rPr lang="en-US" dirty="0" smtClean="0"/>
              <a:t> et al.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166362"/>
              </p:ext>
            </p:extLst>
          </p:nvPr>
        </p:nvGraphicFramePr>
        <p:xfrm>
          <a:off x="3427138" y="2424108"/>
          <a:ext cx="42065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5400"/>
                <a:gridCol w="1249279"/>
                <a:gridCol w="25400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SIGNIFICANT DIGITS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07297"/>
              </p:ext>
            </p:extLst>
          </p:nvPr>
        </p:nvGraphicFramePr>
        <p:xfrm>
          <a:off x="498348" y="4653280"/>
          <a:ext cx="974343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3439"/>
              </a:tblGrid>
              <a:tr h="3603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FIXED-PRECISION</a:t>
                      </a:r>
                      <a:r>
                        <a:rPr lang="en-US" baseline="0" dirty="0" smtClean="0"/>
                        <a:t>. SPANS THE ENTIRE RANGE OF DOUBLE-PRECISION NUMBERS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7" name="Left Arrow 6"/>
          <p:cNvSpPr/>
          <p:nvPr/>
        </p:nvSpPr>
        <p:spPr>
          <a:xfrm rot="16200000">
            <a:off x="5050517" y="2926339"/>
            <a:ext cx="302292" cy="284998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23656"/>
              </p:ext>
            </p:extLst>
          </p:nvPr>
        </p:nvGraphicFramePr>
        <p:xfrm>
          <a:off x="511805" y="3387380"/>
          <a:ext cx="9688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036"/>
                <a:gridCol w="2653958"/>
                <a:gridCol w="450884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SIGNIFICANT DIGITS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Left Arrow 8"/>
          <p:cNvSpPr/>
          <p:nvPr/>
        </p:nvSpPr>
        <p:spPr>
          <a:xfrm rot="16200000">
            <a:off x="5050517" y="4129759"/>
            <a:ext cx="302292" cy="284998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87834"/>
              </p:ext>
            </p:extLst>
          </p:nvPr>
        </p:nvGraphicFramePr>
        <p:xfrm>
          <a:off x="5344162" y="3990328"/>
          <a:ext cx="496443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4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atomic-add with carry propagation</a:t>
                      </a:r>
                      <a:endParaRPr lang="en-US" sz="2400" b="0" kern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comparison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Qualitative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53379"/>
              </p:ext>
            </p:extLst>
          </p:nvPr>
        </p:nvGraphicFramePr>
        <p:xfrm>
          <a:off x="924561" y="1785620"/>
          <a:ext cx="930656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640"/>
                <a:gridCol w="2326640"/>
                <a:gridCol w="2326640"/>
                <a:gridCol w="23266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sort &amp; scan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atomic with bins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Superaccumulator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Computations/item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Medium-High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Compute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FP64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FP64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INT64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smem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atomics use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High+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Medium-High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Performance variability</a:t>
                      </a:r>
                      <a:endParaRPr lang="en-US" sz="1800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High+ (atomics)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High (atomics)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baseline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Adaptivity</a:t>
                      </a:r>
                      <a:r>
                        <a:rPr lang="en-US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” to new GPU architectures</a:t>
                      </a:r>
                      <a:endParaRPr lang="en-US" sz="1800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Good.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Based on parallel primitives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Performance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limited by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smem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atomics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Requires tuning to new architectures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5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SUMMATION of the per-block bins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Step 1: For each bin id, sum all the bins with this id</a:t>
            </a:r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05396"/>
              </p:ext>
            </p:extLst>
          </p:nvPr>
        </p:nvGraphicFramePr>
        <p:xfrm>
          <a:off x="8596191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84490"/>
              </p:ext>
            </p:extLst>
          </p:nvPr>
        </p:nvGraphicFramePr>
        <p:xfrm>
          <a:off x="2125722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18867"/>
              </p:ext>
            </p:extLst>
          </p:nvPr>
        </p:nvGraphicFramePr>
        <p:xfrm>
          <a:off x="3204133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33261"/>
              </p:ext>
            </p:extLst>
          </p:nvPr>
        </p:nvGraphicFramePr>
        <p:xfrm>
          <a:off x="4282544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81630"/>
              </p:ext>
            </p:extLst>
          </p:nvPr>
        </p:nvGraphicFramePr>
        <p:xfrm>
          <a:off x="5360955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425606"/>
              </p:ext>
            </p:extLst>
          </p:nvPr>
        </p:nvGraphicFramePr>
        <p:xfrm>
          <a:off x="6439366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619588"/>
              </p:ext>
            </p:extLst>
          </p:nvPr>
        </p:nvGraphicFramePr>
        <p:xfrm>
          <a:off x="7517777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03548"/>
              </p:ext>
            </p:extLst>
          </p:nvPr>
        </p:nvGraphicFramePr>
        <p:xfrm>
          <a:off x="1047311" y="259299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6523"/>
              </p:ext>
            </p:extLst>
          </p:nvPr>
        </p:nvGraphicFramePr>
        <p:xfrm>
          <a:off x="8598120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28902"/>
              </p:ext>
            </p:extLst>
          </p:nvPr>
        </p:nvGraphicFramePr>
        <p:xfrm>
          <a:off x="2127651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13084"/>
              </p:ext>
            </p:extLst>
          </p:nvPr>
        </p:nvGraphicFramePr>
        <p:xfrm>
          <a:off x="3206062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43497"/>
              </p:ext>
            </p:extLst>
          </p:nvPr>
        </p:nvGraphicFramePr>
        <p:xfrm>
          <a:off x="4284473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28368"/>
              </p:ext>
            </p:extLst>
          </p:nvPr>
        </p:nvGraphicFramePr>
        <p:xfrm>
          <a:off x="5362884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966280"/>
              </p:ext>
            </p:extLst>
          </p:nvPr>
        </p:nvGraphicFramePr>
        <p:xfrm>
          <a:off x="6441295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52632"/>
              </p:ext>
            </p:extLst>
          </p:nvPr>
        </p:nvGraphicFramePr>
        <p:xfrm>
          <a:off x="7519706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074623"/>
              </p:ext>
            </p:extLst>
          </p:nvPr>
        </p:nvGraphicFramePr>
        <p:xfrm>
          <a:off x="1049240" y="1842565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14232"/>
              </p:ext>
            </p:extLst>
          </p:nvPr>
        </p:nvGraphicFramePr>
        <p:xfrm>
          <a:off x="8597976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999115"/>
              </p:ext>
            </p:extLst>
          </p:nvPr>
        </p:nvGraphicFramePr>
        <p:xfrm>
          <a:off x="2127507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33677"/>
              </p:ext>
            </p:extLst>
          </p:nvPr>
        </p:nvGraphicFramePr>
        <p:xfrm>
          <a:off x="3205918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2181"/>
              </p:ext>
            </p:extLst>
          </p:nvPr>
        </p:nvGraphicFramePr>
        <p:xfrm>
          <a:off x="4284329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09319"/>
              </p:ext>
            </p:extLst>
          </p:nvPr>
        </p:nvGraphicFramePr>
        <p:xfrm>
          <a:off x="5362740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62838"/>
              </p:ext>
            </p:extLst>
          </p:nvPr>
        </p:nvGraphicFramePr>
        <p:xfrm>
          <a:off x="6441151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02595"/>
              </p:ext>
            </p:extLst>
          </p:nvPr>
        </p:nvGraphicFramePr>
        <p:xfrm>
          <a:off x="7519562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50577"/>
              </p:ext>
            </p:extLst>
          </p:nvPr>
        </p:nvGraphicFramePr>
        <p:xfrm>
          <a:off x="1049096" y="220943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2093"/>
              </p:ext>
            </p:extLst>
          </p:nvPr>
        </p:nvGraphicFramePr>
        <p:xfrm>
          <a:off x="8596191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25534"/>
              </p:ext>
            </p:extLst>
          </p:nvPr>
        </p:nvGraphicFramePr>
        <p:xfrm>
          <a:off x="2125722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107991"/>
              </p:ext>
            </p:extLst>
          </p:nvPr>
        </p:nvGraphicFramePr>
        <p:xfrm>
          <a:off x="3204133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37127"/>
              </p:ext>
            </p:extLst>
          </p:nvPr>
        </p:nvGraphicFramePr>
        <p:xfrm>
          <a:off x="4282544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05995"/>
              </p:ext>
            </p:extLst>
          </p:nvPr>
        </p:nvGraphicFramePr>
        <p:xfrm>
          <a:off x="5360955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57834"/>
              </p:ext>
            </p:extLst>
          </p:nvPr>
        </p:nvGraphicFramePr>
        <p:xfrm>
          <a:off x="6439366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085651"/>
              </p:ext>
            </p:extLst>
          </p:nvPr>
        </p:nvGraphicFramePr>
        <p:xfrm>
          <a:off x="7517777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75108"/>
              </p:ext>
            </p:extLst>
          </p:nvPr>
        </p:nvGraphicFramePr>
        <p:xfrm>
          <a:off x="1047311" y="3344831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6008"/>
              </p:ext>
            </p:extLst>
          </p:nvPr>
        </p:nvGraphicFramePr>
        <p:xfrm>
          <a:off x="8597976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80218"/>
              </p:ext>
            </p:extLst>
          </p:nvPr>
        </p:nvGraphicFramePr>
        <p:xfrm>
          <a:off x="2127507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92149"/>
              </p:ext>
            </p:extLst>
          </p:nvPr>
        </p:nvGraphicFramePr>
        <p:xfrm>
          <a:off x="3205918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38305"/>
              </p:ext>
            </p:extLst>
          </p:nvPr>
        </p:nvGraphicFramePr>
        <p:xfrm>
          <a:off x="4284329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982428"/>
              </p:ext>
            </p:extLst>
          </p:nvPr>
        </p:nvGraphicFramePr>
        <p:xfrm>
          <a:off x="5362740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54921"/>
              </p:ext>
            </p:extLst>
          </p:nvPr>
        </p:nvGraphicFramePr>
        <p:xfrm>
          <a:off x="6441151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30073"/>
              </p:ext>
            </p:extLst>
          </p:nvPr>
        </p:nvGraphicFramePr>
        <p:xfrm>
          <a:off x="7519562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06350"/>
              </p:ext>
            </p:extLst>
          </p:nvPr>
        </p:nvGraphicFramePr>
        <p:xfrm>
          <a:off x="1049096" y="2961274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07"/>
                <a:gridCol w="5396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89993"/>
              </p:ext>
            </p:extLst>
          </p:nvPr>
        </p:nvGraphicFramePr>
        <p:xfrm>
          <a:off x="8606351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79756"/>
              </p:ext>
            </p:extLst>
          </p:nvPr>
        </p:nvGraphicFramePr>
        <p:xfrm>
          <a:off x="2135882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369997"/>
              </p:ext>
            </p:extLst>
          </p:nvPr>
        </p:nvGraphicFramePr>
        <p:xfrm>
          <a:off x="3214293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98459"/>
              </p:ext>
            </p:extLst>
          </p:nvPr>
        </p:nvGraphicFramePr>
        <p:xfrm>
          <a:off x="4292704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67268"/>
              </p:ext>
            </p:extLst>
          </p:nvPr>
        </p:nvGraphicFramePr>
        <p:xfrm>
          <a:off x="5371115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196208"/>
              </p:ext>
            </p:extLst>
          </p:nvPr>
        </p:nvGraphicFramePr>
        <p:xfrm>
          <a:off x="6449526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65532"/>
              </p:ext>
            </p:extLst>
          </p:nvPr>
        </p:nvGraphicFramePr>
        <p:xfrm>
          <a:off x="7527937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03315"/>
              </p:ext>
            </p:extLst>
          </p:nvPr>
        </p:nvGraphicFramePr>
        <p:xfrm>
          <a:off x="1057471" y="4116991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7" name="Content Placeholder 5"/>
          <p:cNvSpPr txBox="1">
            <a:spLocks/>
          </p:cNvSpPr>
          <p:nvPr/>
        </p:nvSpPr>
        <p:spPr bwMode="auto">
          <a:xfrm>
            <a:off x="498348" y="1797473"/>
            <a:ext cx="389020" cy="57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/>
              <a:t>+</a:t>
            </a:r>
          </a:p>
        </p:txBody>
      </p:sp>
      <p:sp>
        <p:nvSpPr>
          <p:cNvPr id="78" name="Up Arrow 77"/>
          <p:cNvSpPr/>
          <p:nvPr/>
        </p:nvSpPr>
        <p:spPr>
          <a:xfrm flipV="1">
            <a:off x="498348" y="2190578"/>
            <a:ext cx="345440" cy="151782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1036320" y="3901440"/>
            <a:ext cx="8676640" cy="0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5"/>
          <p:cNvSpPr txBox="1">
            <a:spLocks/>
          </p:cNvSpPr>
          <p:nvPr/>
        </p:nvSpPr>
        <p:spPr bwMode="auto">
          <a:xfrm>
            <a:off x="9712960" y="2190578"/>
            <a:ext cx="1178052" cy="34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Block 0</a:t>
            </a:r>
            <a:endParaRPr lang="en-US" kern="0" dirty="0"/>
          </a:p>
        </p:txBody>
      </p:sp>
      <p:sp>
        <p:nvSpPr>
          <p:cNvPr id="82" name="Content Placeholder 5"/>
          <p:cNvSpPr txBox="1">
            <a:spLocks/>
          </p:cNvSpPr>
          <p:nvPr/>
        </p:nvSpPr>
        <p:spPr bwMode="auto">
          <a:xfrm>
            <a:off x="9712960" y="2533729"/>
            <a:ext cx="1178052" cy="34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Block 1</a:t>
            </a:r>
            <a:endParaRPr lang="en-US" kern="0" dirty="0"/>
          </a:p>
        </p:txBody>
      </p:sp>
      <p:sp>
        <p:nvSpPr>
          <p:cNvPr id="83" name="Content Placeholder 5"/>
          <p:cNvSpPr txBox="1">
            <a:spLocks/>
          </p:cNvSpPr>
          <p:nvPr/>
        </p:nvSpPr>
        <p:spPr bwMode="auto">
          <a:xfrm>
            <a:off x="9712960" y="2945208"/>
            <a:ext cx="1178052" cy="34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FontTx/>
              <a:buNone/>
            </a:pPr>
            <a:r>
              <a:rPr lang="en-US" kern="0" dirty="0" smtClean="0"/>
              <a:t>…</a:t>
            </a:r>
            <a:endParaRPr lang="en-US" kern="0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208131"/>
              </p:ext>
            </p:extLst>
          </p:nvPr>
        </p:nvGraphicFramePr>
        <p:xfrm>
          <a:off x="8606290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23847"/>
              </p:ext>
            </p:extLst>
          </p:nvPr>
        </p:nvGraphicFramePr>
        <p:xfrm>
          <a:off x="2135821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4641"/>
              </p:ext>
            </p:extLst>
          </p:nvPr>
        </p:nvGraphicFramePr>
        <p:xfrm>
          <a:off x="3214232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23109"/>
              </p:ext>
            </p:extLst>
          </p:nvPr>
        </p:nvGraphicFramePr>
        <p:xfrm>
          <a:off x="4292643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99565"/>
              </p:ext>
            </p:extLst>
          </p:nvPr>
        </p:nvGraphicFramePr>
        <p:xfrm>
          <a:off x="5371054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63996"/>
              </p:ext>
            </p:extLst>
          </p:nvPr>
        </p:nvGraphicFramePr>
        <p:xfrm>
          <a:off x="6449465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92898"/>
              </p:ext>
            </p:extLst>
          </p:nvPr>
        </p:nvGraphicFramePr>
        <p:xfrm>
          <a:off x="7527876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01983"/>
              </p:ext>
            </p:extLst>
          </p:nvPr>
        </p:nvGraphicFramePr>
        <p:xfrm>
          <a:off x="1057410" y="4499689"/>
          <a:ext cx="10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>
            <a:off x="887368" y="1630363"/>
            <a:ext cx="1368152" cy="348011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5"/>
          <p:cNvSpPr txBox="1">
            <a:spLocks/>
          </p:cNvSpPr>
          <p:nvPr/>
        </p:nvSpPr>
        <p:spPr bwMode="auto">
          <a:xfrm>
            <a:off x="887368" y="5549922"/>
            <a:ext cx="8358232" cy="40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kern="0" dirty="0" smtClean="0"/>
              <a:t>If &gt;1M values total in one bin, we need an extra word </a:t>
            </a:r>
            <a:endParaRPr lang="en-US" kern="0" dirty="0"/>
          </a:p>
        </p:txBody>
      </p:sp>
      <p:sp>
        <p:nvSpPr>
          <p:cNvPr id="2" name="Curved Right Arrow 1"/>
          <p:cNvSpPr/>
          <p:nvPr/>
        </p:nvSpPr>
        <p:spPr>
          <a:xfrm flipV="1">
            <a:off x="498348" y="4267200"/>
            <a:ext cx="345440" cy="1554480"/>
          </a:xfrm>
          <a:prstGeom prst="curv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SUMMATION of the per-block bins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Step 2: serial sum from low to high</a:t>
            </a:r>
            <a:endParaRPr lang="en-US" dirty="0"/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538253"/>
              </p:ext>
            </p:extLst>
          </p:nvPr>
        </p:nvGraphicFramePr>
        <p:xfrm>
          <a:off x="9022911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71035"/>
              </p:ext>
            </p:extLst>
          </p:nvPr>
        </p:nvGraphicFramePr>
        <p:xfrm>
          <a:off x="2552442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75399"/>
              </p:ext>
            </p:extLst>
          </p:nvPr>
        </p:nvGraphicFramePr>
        <p:xfrm>
          <a:off x="3630853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11150"/>
              </p:ext>
            </p:extLst>
          </p:nvPr>
        </p:nvGraphicFramePr>
        <p:xfrm>
          <a:off x="4709264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09047"/>
              </p:ext>
            </p:extLst>
          </p:nvPr>
        </p:nvGraphicFramePr>
        <p:xfrm>
          <a:off x="5787675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994781"/>
              </p:ext>
            </p:extLst>
          </p:nvPr>
        </p:nvGraphicFramePr>
        <p:xfrm>
          <a:off x="6866086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57437"/>
              </p:ext>
            </p:extLst>
          </p:nvPr>
        </p:nvGraphicFramePr>
        <p:xfrm>
          <a:off x="7944497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09622"/>
              </p:ext>
            </p:extLst>
          </p:nvPr>
        </p:nvGraphicFramePr>
        <p:xfrm>
          <a:off x="1474031" y="1797473"/>
          <a:ext cx="1080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73"/>
                <a:gridCol w="359864"/>
                <a:gridCol w="359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marL="0" marR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rr</a:t>
                      </a:r>
                      <a:endParaRPr lang="en-US" dirty="0"/>
                    </a:p>
                  </a:txBody>
                  <a:tcPr marL="0" marR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36257"/>
              </p:ext>
            </p:extLst>
          </p:nvPr>
        </p:nvGraphicFramePr>
        <p:xfrm>
          <a:off x="1510454" y="2368379"/>
          <a:ext cx="8619552" cy="222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39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  <a:gridCol w="359131"/>
              </a:tblGrid>
              <a:tr h="36582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</a:tr>
              <a:tr h="39481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</a:tr>
              <a:tr h="36582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</a:tr>
              <a:tr h="36582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</a:t>
                      </a:r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</a:tr>
              <a:tr h="365826">
                <a:tc gridSpan="24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6582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chemeClr val="bg1"/>
                          </a:solidFill>
                        </a:rPr>
                        <a:t>rr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341519"/>
              </p:ext>
            </p:extLst>
          </p:nvPr>
        </p:nvGraphicFramePr>
        <p:xfrm>
          <a:off x="1757682" y="5110607"/>
          <a:ext cx="601124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246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Final result</a:t>
                      </a:r>
                      <a:r>
                        <a:rPr lang="en-US" sz="2400" b="0" kern="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rounded to the nearest double</a:t>
                      </a:r>
                      <a:endParaRPr lang="en-US" sz="2400" b="0" kern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6" name="Up Arrow 85"/>
          <p:cNvSpPr/>
          <p:nvPr/>
        </p:nvSpPr>
        <p:spPr>
          <a:xfrm rot="10800000" flipV="1">
            <a:off x="1497119" y="4654379"/>
            <a:ext cx="345440" cy="79138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14778"/>
              </p:ext>
            </p:extLst>
          </p:nvPr>
        </p:nvGraphicFramePr>
        <p:xfrm>
          <a:off x="10125456" y="2365163"/>
          <a:ext cx="3489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9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63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038082" y="2369820"/>
            <a:ext cx="1085850" cy="3695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044178" y="2378202"/>
            <a:ext cx="721614" cy="3611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92896" y="2390394"/>
            <a:ext cx="1066800" cy="7307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92134" y="2751963"/>
            <a:ext cx="1069848" cy="36957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692896" y="2756154"/>
            <a:ext cx="1085850" cy="3695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8978" y="5067387"/>
            <a:ext cx="6545919" cy="535531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11114"/>
              </p:ext>
            </p:extLst>
          </p:nvPr>
        </p:nvGraphicFramePr>
        <p:xfrm>
          <a:off x="511175" y="1799303"/>
          <a:ext cx="9948863" cy="4021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Kernel throughput on a K40c GPU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5510" y="2089148"/>
            <a:ext cx="917239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4"/>
                </a:solidFill>
                <a:latin typeface="Trebuchet MS" panose="020B0603020202020204" pitchFamily="34" charset="0"/>
              </a:rPr>
              <a:t> (peak)</a:t>
            </a:r>
          </a:p>
        </p:txBody>
      </p:sp>
    </p:spTree>
    <p:extLst>
      <p:ext uri="{BB962C8B-B14F-4D97-AF65-F5344CB8AC3E}">
        <p14:creationId xmlns:p14="http://schemas.microsoft.com/office/powerpoint/2010/main" val="17892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as function of input size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" y="1950543"/>
            <a:ext cx="10425222" cy="39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" y="1950543"/>
            <a:ext cx="10425222" cy="39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as function of input size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97977" y="1818664"/>
            <a:ext cx="5477608" cy="718060"/>
          </a:xfrm>
          <a:prstGeom prst="rect">
            <a:avLst/>
          </a:prstGeom>
          <a:solidFill>
            <a:srgbClr val="E7FFBE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30569" y="3790332"/>
            <a:ext cx="5477608" cy="1145931"/>
          </a:xfrm>
          <a:prstGeom prst="rect">
            <a:avLst/>
          </a:prstGeom>
          <a:solidFill>
            <a:srgbClr val="E7FF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2358"/>
              </p:ext>
            </p:extLst>
          </p:nvPr>
        </p:nvGraphicFramePr>
        <p:xfrm>
          <a:off x="1464212" y="1950720"/>
          <a:ext cx="533986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863"/>
              </a:tblGrid>
              <a:tr h="388330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0" dirty="0" smtClean="0">
                          <a:solidFill>
                            <a:schemeClr val="accent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stable performance for</a:t>
                      </a:r>
                      <a:r>
                        <a:rPr lang="en-US" sz="2400" b="1" kern="0" baseline="0" dirty="0" smtClean="0">
                          <a:solidFill>
                            <a:schemeClr val="accent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sort-reduce</a:t>
                      </a:r>
                      <a:endParaRPr lang="en-US" sz="2400" b="1" kern="0" dirty="0">
                        <a:solidFill>
                          <a:schemeClr val="accent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5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18694"/>
              </p:ext>
            </p:extLst>
          </p:nvPr>
        </p:nvGraphicFramePr>
        <p:xfrm>
          <a:off x="4158343" y="2171700"/>
          <a:ext cx="4165850" cy="21945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41497"/>
                <a:gridCol w="3624353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4827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Who needs accurate summation?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4827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IEEE-754 floating-point standard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4827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Error-free summation of FP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4827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4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Parallel summation on GPUs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4827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5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Performance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rgbClr val="004827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itle 13"/>
          <p:cNvSpPr txBox="1">
            <a:spLocks/>
          </p:cNvSpPr>
          <p:nvPr/>
        </p:nvSpPr>
        <p:spPr bwMode="auto">
          <a:xfrm>
            <a:off x="2303653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rgbClr val="333333"/>
                </a:solidFill>
              </a:rPr>
              <a:t>Overview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611402" y="1679599"/>
            <a:ext cx="0" cy="2813002"/>
          </a:xfrm>
          <a:prstGeom prst="line">
            <a:avLst/>
          </a:prstGeom>
          <a:ln>
            <a:gradFill>
              <a:gsLst>
                <a:gs pos="0">
                  <a:srgbClr val="333333">
                    <a:alpha val="0"/>
                  </a:srgbClr>
                </a:gs>
                <a:gs pos="100000">
                  <a:srgbClr val="333333">
                    <a:alpha val="0"/>
                  </a:srgbClr>
                </a:gs>
                <a:gs pos="50000">
                  <a:srgbClr val="33333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" y="1950543"/>
            <a:ext cx="10425222" cy="393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as function of input size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30569" y="3074077"/>
            <a:ext cx="5477608" cy="1145931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52552"/>
              </p:ext>
            </p:extLst>
          </p:nvPr>
        </p:nvGraphicFramePr>
        <p:xfrm>
          <a:off x="1399441" y="3201864"/>
          <a:ext cx="533986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863"/>
              </a:tblGrid>
              <a:tr h="3251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0" baseline="0" dirty="0" smtClean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Up to </a:t>
                      </a:r>
                      <a:r>
                        <a:rPr lang="en-US" sz="2400" b="1" kern="0" baseline="0" dirty="0" smtClean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18% </a:t>
                      </a:r>
                      <a:r>
                        <a:rPr lang="en-US" sz="2400" b="1" kern="0" baseline="0" dirty="0" smtClean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higher performance for atomic-</a:t>
                      </a:r>
                      <a:r>
                        <a:rPr lang="en-US" sz="2400" b="1" kern="0" baseline="0" dirty="0" err="1" smtClean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smem</a:t>
                      </a:r>
                      <a:r>
                        <a:rPr lang="en-US" sz="2400" b="1" kern="0" baseline="0" dirty="0" smtClean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in some cases</a:t>
                      </a:r>
                      <a:endParaRPr lang="en-US" sz="2400" b="1" kern="0" dirty="0">
                        <a:solidFill>
                          <a:schemeClr val="tx2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4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err="1" smtClean="0"/>
              <a:t>Superaccumulator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K20c, 67M items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1657144" y="3849329"/>
            <a:ext cx="958646" cy="265471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5972" y="5530644"/>
            <a:ext cx="9556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“</a:t>
            </a:r>
            <a:r>
              <a:rPr lang="en-US" sz="1200" dirty="0">
                <a:solidFill>
                  <a:schemeClr val="bg1"/>
                </a:solidFill>
              </a:rPr>
              <a:t>Full-Speed Deterministic Bit-Accurate Parallel Floating-Point Summation on Multi- and Many-Core Architectures”, Sylvain </a:t>
            </a:r>
            <a:r>
              <a:rPr lang="en-US" sz="1200" dirty="0" err="1">
                <a:solidFill>
                  <a:schemeClr val="bg1"/>
                </a:solidFill>
              </a:rPr>
              <a:t>Collange</a:t>
            </a:r>
            <a:r>
              <a:rPr lang="en-US" sz="1200" dirty="0">
                <a:solidFill>
                  <a:schemeClr val="bg1"/>
                </a:solidFill>
              </a:rPr>
              <a:t>, David </a:t>
            </a:r>
            <a:r>
              <a:rPr lang="en-US" sz="1200" dirty="0" err="1">
                <a:solidFill>
                  <a:schemeClr val="bg1"/>
                </a:solidFill>
              </a:rPr>
              <a:t>Defour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Stef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Graillat</a:t>
            </a:r>
            <a:r>
              <a:rPr lang="en-US" sz="1200" dirty="0">
                <a:solidFill>
                  <a:schemeClr val="bg1"/>
                </a:solidFill>
              </a:rPr>
              <a:t>, and Roman Iakymchuk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44" y="1970855"/>
            <a:ext cx="6305550" cy="335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Notched Right Arrow 7"/>
          <p:cNvSpPr/>
          <p:nvPr/>
        </p:nvSpPr>
        <p:spPr>
          <a:xfrm flipH="1">
            <a:off x="7962694" y="3842937"/>
            <a:ext cx="958646" cy="265471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err="1" smtClean="0"/>
              <a:t>Superaccumulator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K20c, 67M items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242" y="1970855"/>
            <a:ext cx="6375400" cy="335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Notched Right Arrow 2"/>
          <p:cNvSpPr/>
          <p:nvPr/>
        </p:nvSpPr>
        <p:spPr>
          <a:xfrm>
            <a:off x="1657144" y="3849329"/>
            <a:ext cx="958646" cy="265471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5972" y="5530644"/>
            <a:ext cx="9556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“</a:t>
            </a:r>
            <a:r>
              <a:rPr lang="en-US" sz="1200" dirty="0">
                <a:solidFill>
                  <a:schemeClr val="bg1"/>
                </a:solidFill>
              </a:rPr>
              <a:t>Full-Speed Deterministic Bit-Accurate Parallel Floating-Point Summation on Multi- and Many-Core Architectures”, Sylvain </a:t>
            </a:r>
            <a:r>
              <a:rPr lang="en-US" sz="1200" dirty="0" err="1">
                <a:solidFill>
                  <a:schemeClr val="bg1"/>
                </a:solidFill>
              </a:rPr>
              <a:t>Collange</a:t>
            </a:r>
            <a:r>
              <a:rPr lang="en-US" sz="1200" dirty="0">
                <a:solidFill>
                  <a:schemeClr val="bg1"/>
                </a:solidFill>
              </a:rPr>
              <a:t>, David </a:t>
            </a:r>
            <a:r>
              <a:rPr lang="en-US" sz="1200" dirty="0" err="1">
                <a:solidFill>
                  <a:schemeClr val="bg1"/>
                </a:solidFill>
              </a:rPr>
              <a:t>Defour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Stef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Graillat</a:t>
            </a:r>
            <a:r>
              <a:rPr lang="en-US" sz="1200" dirty="0">
                <a:solidFill>
                  <a:schemeClr val="bg1"/>
                </a:solidFill>
              </a:rPr>
              <a:t>, and Roman Iakymchuk</a:t>
            </a:r>
          </a:p>
        </p:txBody>
      </p:sp>
    </p:spTree>
    <p:extLst>
      <p:ext uri="{BB962C8B-B14F-4D97-AF65-F5344CB8AC3E}">
        <p14:creationId xmlns:p14="http://schemas.microsoft.com/office/powerpoint/2010/main" val="16728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computations</a:t>
            </a:r>
          </a:p>
          <a:p>
            <a:pPr lvl="1"/>
            <a:r>
              <a:rPr lang="en-US" dirty="0" smtClean="0"/>
              <a:t>Allow remainder to overlap sum</a:t>
            </a:r>
          </a:p>
          <a:p>
            <a:r>
              <a:rPr lang="en-US" dirty="0" smtClean="0"/>
              <a:t>Avoid atomics bottleneck on </a:t>
            </a:r>
            <a:r>
              <a:rPr lang="en-US" dirty="0" err="1" smtClean="0"/>
              <a:t>smem</a:t>
            </a:r>
            <a:endParaRPr lang="en-US" dirty="0" smtClean="0"/>
          </a:p>
          <a:p>
            <a:pPr lvl="1"/>
            <a:r>
              <a:rPr lang="en-US" dirty="0" smtClean="0"/>
              <a:t>In-register bins across a group of threads instead of in </a:t>
            </a:r>
            <a:r>
              <a:rPr lang="en-US" dirty="0" err="1" smtClean="0"/>
              <a:t>smem</a:t>
            </a:r>
            <a:endParaRPr lang="en-US" dirty="0" smtClean="0"/>
          </a:p>
          <a:p>
            <a:r>
              <a:rPr lang="en-US" dirty="0" smtClean="0"/>
              <a:t>Sort less if some exponent ranges are not used</a:t>
            </a:r>
          </a:p>
          <a:p>
            <a:r>
              <a:rPr lang="en-US" dirty="0" smtClean="0"/>
              <a:t>Reduce execution </a:t>
            </a:r>
            <a:r>
              <a:rPr lang="en-US" dirty="0" smtClean="0"/>
              <a:t>dependency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4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868279"/>
            <a:ext cx="7470648" cy="5355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Parallel summation of FP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Floating-point addition is </a:t>
                </a:r>
                <a:r>
                  <a:rPr lang="en-US" dirty="0">
                    <a:solidFill>
                      <a:schemeClr val="tx2"/>
                    </a:solidFill>
                  </a:rPr>
                  <a:t>non-associative</a:t>
                </a:r>
                <a:r>
                  <a:rPr lang="en-US" dirty="0" smtClean="0"/>
                  <a:t>.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Problems for parallel summation: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en-US" dirty="0"/>
                  <a:t>Error accumulation</a:t>
                </a:r>
              </a:p>
              <a:p>
                <a:pPr marL="1023938" lvl="2" indent="0"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Appears in:</a:t>
                </a:r>
                <a:r>
                  <a:rPr lang="en-US" dirty="0"/>
                  <a:t> iterative linear solvers (QUDA, AMGX), </a:t>
                </a:r>
                <a:r>
                  <a:rPr lang="en-US" dirty="0" err="1"/>
                  <a:t>Nbody</a:t>
                </a:r>
                <a:r>
                  <a:rPr lang="en-US" dirty="0"/>
                  <a:t>, others.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en-US" dirty="0" smtClean="0"/>
                  <a:t>Non-deterministic – hard </a:t>
                </a:r>
                <a:r>
                  <a:rPr lang="en-US" dirty="0"/>
                  <a:t>to validate </a:t>
                </a:r>
                <a:r>
                  <a:rPr lang="en-US" dirty="0" smtClean="0"/>
                  <a:t>results</a:t>
                </a:r>
              </a:p>
              <a:p>
                <a:pPr marL="1023938" lvl="2" indent="0">
                  <a:buNone/>
                </a:pPr>
                <a:r>
                  <a:rPr lang="en-US" dirty="0" smtClean="0">
                    <a:solidFill>
                      <a:schemeClr val="tx2"/>
                    </a:solidFill>
                  </a:rPr>
                  <a:t>Appears in:</a:t>
                </a:r>
                <a:r>
                  <a:rPr lang="en-US" dirty="0" smtClean="0"/>
                  <a:t> algorithms that use parallel FP reduction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Cruise, Ferry, Ocean, Sea, Ship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3" y="4053113"/>
            <a:ext cx="1080861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ruise, Ferry, Ocean, Sea, Ship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4042225"/>
            <a:ext cx="1080861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Parallel summation of FP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Floating-point addition is </a:t>
                </a:r>
                <a:r>
                  <a:rPr lang="en-US" dirty="0">
                    <a:solidFill>
                      <a:schemeClr val="tx2"/>
                    </a:solidFill>
                  </a:rPr>
                  <a:t>non-associative</a:t>
                </a:r>
                <a:r>
                  <a:rPr lang="en-US" dirty="0" smtClean="0"/>
                  <a:t>.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Problems for parallel summation: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en-US" dirty="0"/>
                  <a:t>Error accumulation</a:t>
                </a:r>
              </a:p>
              <a:p>
                <a:pPr marL="1023938" lvl="2" indent="0"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Appears in:</a:t>
                </a:r>
                <a:r>
                  <a:rPr lang="en-US" dirty="0"/>
                  <a:t> iterative linear solvers (QUDA, AMGX), </a:t>
                </a:r>
                <a:r>
                  <a:rPr lang="en-US" dirty="0" err="1"/>
                  <a:t>Nbody</a:t>
                </a:r>
                <a:r>
                  <a:rPr lang="en-US" dirty="0"/>
                  <a:t>, others.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en-US" dirty="0" smtClean="0"/>
                  <a:t>Non-deterministic – hard </a:t>
                </a:r>
                <a:r>
                  <a:rPr lang="en-US" dirty="0"/>
                  <a:t>to validate </a:t>
                </a:r>
                <a:r>
                  <a:rPr lang="en-US" dirty="0" smtClean="0"/>
                  <a:t>results</a:t>
                </a:r>
              </a:p>
              <a:p>
                <a:pPr marL="1023938" lvl="2" indent="0">
                  <a:buNone/>
                </a:pPr>
                <a:r>
                  <a:rPr lang="en-US" dirty="0" smtClean="0">
                    <a:solidFill>
                      <a:schemeClr val="tx2"/>
                    </a:solidFill>
                  </a:rPr>
                  <a:t>Appears in:</a:t>
                </a:r>
                <a:r>
                  <a:rPr lang="en-US" dirty="0" smtClean="0"/>
                  <a:t> algorithms that use parallel FP reduction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Cruise, Ferry, Ocean, Sea, Ship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3" y="4053113"/>
            <a:ext cx="1080861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ruise, Ferry, Ocean, Sea, Ship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4042225"/>
            <a:ext cx="1080861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900" y="894081"/>
            <a:ext cx="9561740" cy="339137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+mj-lt"/>
              </a:rPr>
              <a:t>“With the exact inner product the recurrence relations that </a:t>
            </a:r>
            <a:r>
              <a:rPr lang="en-US" sz="2000" dirty="0" err="1" smtClean="0">
                <a:latin typeface="+mj-lt"/>
              </a:rPr>
              <a:t>Krylov</a:t>
            </a:r>
            <a:r>
              <a:rPr lang="en-US" sz="2000" dirty="0" smtClean="0">
                <a:latin typeface="+mj-lt"/>
              </a:rPr>
              <a:t> solvers will not break down, increasing their stability and reducing the number of iterations to reach target residual tolerance.”, Mike Clark (QUDA)</a:t>
            </a:r>
          </a:p>
          <a:p>
            <a:pPr algn="ctr">
              <a:lnSpc>
                <a:spcPct val="90000"/>
              </a:lnSpc>
            </a:pPr>
            <a:endParaRPr lang="en-US" sz="2000" dirty="0" err="1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00" y="1381761"/>
            <a:ext cx="9856380" cy="339137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+mj-lt"/>
              </a:rPr>
              <a:t>“In </a:t>
            </a:r>
            <a:r>
              <a:rPr lang="en-US" sz="2000" dirty="0">
                <a:latin typeface="+mj-lt"/>
              </a:rPr>
              <a:t>conjugate gradients (CG), the theory dictates that for an </a:t>
            </a:r>
            <a:r>
              <a:rPr lang="en-US" sz="2000" dirty="0" err="1">
                <a:latin typeface="+mj-lt"/>
              </a:rPr>
              <a:t>NxN</a:t>
            </a:r>
            <a:r>
              <a:rPr lang="en-US" sz="2000" dirty="0">
                <a:latin typeface="+mj-lt"/>
              </a:rPr>
              <a:t> linear system, CG will exactly solve the system in N iterations.  In practice due to the finite-precision errors </a:t>
            </a:r>
            <a:r>
              <a:rPr lang="en-US" sz="2000" dirty="0" smtClean="0">
                <a:latin typeface="+mj-lt"/>
              </a:rPr>
              <a:t>(…) </a:t>
            </a:r>
            <a:r>
              <a:rPr lang="en-US" sz="2000" dirty="0">
                <a:latin typeface="+mj-lt"/>
              </a:rPr>
              <a:t>it can take more than N iterations to solve the system (to some target tolerance).  With an exact dot product, we should recover convergence in N </a:t>
            </a:r>
            <a:r>
              <a:rPr lang="en-US" sz="2000" dirty="0" smtClean="0">
                <a:latin typeface="+mj-lt"/>
              </a:rPr>
              <a:t>iterations.”, Mike Clark (QUDA)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340" y="1788161"/>
            <a:ext cx="10049420" cy="389128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+mj-lt"/>
              </a:rPr>
              <a:t>“An </a:t>
            </a:r>
            <a:r>
              <a:rPr lang="en-US" sz="2000" dirty="0">
                <a:latin typeface="+mj-lt"/>
              </a:rPr>
              <a:t>example solver that can show horrible convergence is </a:t>
            </a:r>
            <a:r>
              <a:rPr lang="en-US" sz="2000" dirty="0" err="1">
                <a:latin typeface="+mj-lt"/>
              </a:rPr>
              <a:t>BiCGstab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… in </a:t>
            </a:r>
            <a:r>
              <a:rPr lang="en-US" sz="2000" dirty="0">
                <a:latin typeface="+mj-lt"/>
              </a:rPr>
              <a:t>some of the complex-valued finite-difference operators in LQCD it appears to show chaotic convergence at finite precision, but it has recently been shown that this chaos is damped as the precision improves</a:t>
            </a:r>
            <a:r>
              <a:rPr lang="en-US" sz="2000" dirty="0" smtClean="0">
                <a:latin typeface="+mj-lt"/>
              </a:rPr>
              <a:t>.”, Mike again</a:t>
            </a:r>
          </a:p>
        </p:txBody>
      </p:sp>
    </p:spTree>
    <p:extLst>
      <p:ext uri="{BB962C8B-B14F-4D97-AF65-F5344CB8AC3E}">
        <p14:creationId xmlns:p14="http://schemas.microsoft.com/office/powerpoint/2010/main" val="18522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IEEE-754 Floating-point standard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1805" y="1321458"/>
            <a:ext cx="5126995" cy="453424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32-bit float</a:t>
            </a:r>
          </a:p>
          <a:p>
            <a:r>
              <a:rPr lang="en-US" dirty="0" smtClean="0"/>
              <a:t>64-bit double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EXP</a:t>
            </a:r>
            <a:r>
              <a:rPr lang="en-US" dirty="0" smtClean="0"/>
              <a:t> range: (float) -126 – 127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(double) -1022 </a:t>
            </a:r>
            <a:r>
              <a:rPr lang="en-US" dirty="0"/>
              <a:t>–</a:t>
            </a:r>
            <a:r>
              <a:rPr lang="en-US" dirty="0" smtClean="0"/>
              <a:t> 1023</a:t>
            </a:r>
            <a:endParaRPr lang="he-IL" dirty="0" smtClean="0"/>
          </a:p>
          <a:p>
            <a:pPr defTabSz="914400"/>
            <a:r>
              <a:rPr lang="en-US" dirty="0">
                <a:solidFill>
                  <a:schemeClr val="accent3"/>
                </a:solidFill>
              </a:rPr>
              <a:t>Special cases</a:t>
            </a:r>
            <a:r>
              <a:rPr lang="en-US" dirty="0"/>
              <a:t>: </a:t>
            </a:r>
          </a:p>
          <a:p>
            <a:pPr marL="0" indent="0" defTabSz="914400">
              <a:buNone/>
            </a:pPr>
            <a:r>
              <a:rPr lang="en-US" dirty="0"/>
              <a:t>   +/-</a:t>
            </a:r>
            <a:r>
              <a:rPr lang="en-US" dirty="0" err="1"/>
              <a:t>NaN</a:t>
            </a:r>
            <a:r>
              <a:rPr lang="en-US" dirty="0"/>
              <a:t>, +/-</a:t>
            </a:r>
            <a:r>
              <a:rPr lang="en-US" dirty="0" err="1"/>
              <a:t>Inf</a:t>
            </a:r>
            <a:r>
              <a:rPr lang="en-US" dirty="0"/>
              <a:t>, +/-0, </a:t>
            </a:r>
            <a:r>
              <a:rPr lang="en-US" dirty="0" err="1"/>
              <a:t>subnormals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95446"/>
              </p:ext>
            </p:extLst>
          </p:nvPr>
        </p:nvGraphicFramePr>
        <p:xfrm>
          <a:off x="5809767" y="1259523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794959"/>
                <a:gridCol w="208280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SIGNIFICANT DIGITS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79427"/>
              </p:ext>
            </p:extLst>
          </p:nvPr>
        </p:nvGraphicFramePr>
        <p:xfrm>
          <a:off x="5809767" y="1847352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794959"/>
                <a:gridCol w="208280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23bit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86772"/>
              </p:ext>
            </p:extLst>
          </p:nvPr>
        </p:nvGraphicFramePr>
        <p:xfrm>
          <a:off x="5809767" y="2391638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794959"/>
                <a:gridCol w="208280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52bit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5638800" y="1709057"/>
            <a:ext cx="4299857" cy="0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09574"/>
              </p:ext>
            </p:extLst>
          </p:nvPr>
        </p:nvGraphicFramePr>
        <p:xfrm>
          <a:off x="5803121" y="4254089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00000000000000000001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70163"/>
              </p:ext>
            </p:extLst>
          </p:nvPr>
        </p:nvGraphicFramePr>
        <p:xfrm>
          <a:off x="5803121" y="4689518"/>
          <a:ext cx="4118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99"/>
                <a:gridCol w="2698206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72245"/>
              </p:ext>
            </p:extLst>
          </p:nvPr>
        </p:nvGraphicFramePr>
        <p:xfrm>
          <a:off x="5803120" y="5212031"/>
          <a:ext cx="41180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968"/>
                <a:gridCol w="2676635"/>
                <a:gridCol w="152403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00000000000000000000</a:t>
                      </a:r>
                      <a:endParaRPr lang="en-US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5638800" y="2960581"/>
            <a:ext cx="5126995" cy="107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7730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Two-Sum ALGORITHM (</a:t>
            </a:r>
            <a:r>
              <a:rPr lang="en-US" dirty="0" smtClean="0"/>
              <a:t>KNUTH)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s,r</a:t>
            </a:r>
            <a:r>
              <a:rPr lang="en-US" dirty="0" smtClean="0"/>
              <a:t>] = </a:t>
            </a:r>
            <a:r>
              <a:rPr lang="en-US" dirty="0" err="1" smtClean="0"/>
              <a:t>TwoSum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marL="571500" lvl="1" indent="0">
              <a:buNone/>
            </a:pPr>
            <a:r>
              <a:rPr lang="en-US" dirty="0" smtClean="0"/>
              <a:t>s &lt;- </a:t>
            </a:r>
            <a:r>
              <a:rPr lang="en-US" dirty="0" err="1" smtClean="0"/>
              <a:t>a+b</a:t>
            </a:r>
            <a:endParaRPr lang="en-US" dirty="0" smtClean="0"/>
          </a:p>
          <a:p>
            <a:pPr marL="571500" lvl="1" indent="0">
              <a:buNone/>
            </a:pPr>
            <a:r>
              <a:rPr lang="en-US" dirty="0" smtClean="0"/>
              <a:t>z &lt;- s-b</a:t>
            </a:r>
            <a:endParaRPr lang="en-US" dirty="0"/>
          </a:p>
          <a:p>
            <a:pPr marL="571500" lvl="1" indent="0">
              <a:buNone/>
            </a:pPr>
            <a:r>
              <a:rPr lang="en-US" dirty="0" smtClean="0"/>
              <a:t>r &lt;- (b-(s-z)) + (a-z)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84035" y="1876769"/>
            <a:ext cx="5807765" cy="3928144"/>
          </a:xfrm>
        </p:spPr>
        <p:txBody>
          <a:bodyPr/>
          <a:lstStyle/>
          <a:p>
            <a:r>
              <a:rPr lang="en-US" dirty="0" smtClean="0"/>
              <a:t>Example with four digits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1001</a:t>
            </a:r>
            <a:r>
              <a:rPr lang="en-US" sz="2000" dirty="0" smtClean="0">
                <a:solidFill>
                  <a:schemeClr val="accent2"/>
                </a:solidFill>
              </a:rPr>
              <a:t>000</a:t>
            </a:r>
            <a:r>
              <a:rPr lang="en-US" sz="2000" dirty="0" smtClean="0"/>
              <a:t> &lt;- </a:t>
            </a:r>
            <a:r>
              <a:rPr lang="en-US" sz="2000" dirty="0" smtClean="0">
                <a:solidFill>
                  <a:schemeClr val="tx2"/>
                </a:solidFill>
              </a:rPr>
              <a:t>1111</a:t>
            </a:r>
            <a:r>
              <a:rPr lang="en-US" sz="2000" dirty="0" smtClean="0">
                <a:solidFill>
                  <a:schemeClr val="accent2"/>
                </a:solidFill>
              </a:rPr>
              <a:t>00 </a:t>
            </a:r>
            <a:r>
              <a:rPr lang="en-US" sz="2000" dirty="0" smtClean="0"/>
              <a:t>+ </a:t>
            </a:r>
            <a:r>
              <a:rPr lang="en-US" sz="2000" dirty="0" smtClean="0">
                <a:solidFill>
                  <a:schemeClr val="tx2"/>
                </a:solidFill>
              </a:rPr>
              <a:t>1111          </a:t>
            </a:r>
            <a:r>
              <a:rPr lang="en-US" sz="2000" dirty="0" smtClean="0">
                <a:solidFill>
                  <a:schemeClr val="accent3"/>
                </a:solidFill>
              </a:rPr>
              <a:t>(</a:t>
            </a:r>
            <a:r>
              <a:rPr lang="en-US" sz="2000" dirty="0" smtClean="0">
                <a:solidFill>
                  <a:schemeClr val="accent3"/>
                </a:solidFill>
              </a:rPr>
              <a:t>72 &lt;- 60+15</a:t>
            </a:r>
            <a:r>
              <a:rPr lang="en-US" sz="2000" dirty="0" smtClean="0">
                <a:solidFill>
                  <a:schemeClr val="accent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</a:rPr>
              <a:t>    </a:t>
            </a:r>
            <a:r>
              <a:rPr lang="en-US" sz="2000" dirty="0" smtClean="0">
                <a:solidFill>
                  <a:schemeClr val="tx2"/>
                </a:solidFill>
              </a:rPr>
              <a:t>1110</a:t>
            </a:r>
            <a:r>
              <a:rPr lang="en-US" sz="2000" dirty="0" smtClean="0">
                <a:solidFill>
                  <a:schemeClr val="accent2"/>
                </a:solidFill>
              </a:rPr>
              <a:t>00</a:t>
            </a:r>
            <a:r>
              <a:rPr lang="en-US" sz="2000" dirty="0" smtClean="0"/>
              <a:t> &lt;- </a:t>
            </a:r>
            <a:r>
              <a:rPr lang="en-US" sz="2000" dirty="0" smtClean="0">
                <a:solidFill>
                  <a:schemeClr val="tx2"/>
                </a:solidFill>
              </a:rPr>
              <a:t>1001</a:t>
            </a:r>
            <a:r>
              <a:rPr lang="en-US" sz="2000" dirty="0" smtClean="0">
                <a:solidFill>
                  <a:schemeClr val="accent2"/>
                </a:solidFill>
              </a:rPr>
              <a:t>000</a:t>
            </a:r>
            <a:r>
              <a:rPr lang="en-US" sz="2000" dirty="0" smtClean="0"/>
              <a:t> – </a:t>
            </a:r>
            <a:r>
              <a:rPr lang="en-US" sz="2000" dirty="0" smtClean="0">
                <a:solidFill>
                  <a:schemeClr val="tx2"/>
                </a:solidFill>
              </a:rPr>
              <a:t>1111           </a:t>
            </a:r>
            <a:r>
              <a:rPr lang="en-US" sz="2000" dirty="0" smtClean="0">
                <a:solidFill>
                  <a:schemeClr val="accent3"/>
                </a:solidFill>
              </a:rPr>
              <a:t>(56)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    </a:t>
            </a:r>
            <a:r>
              <a:rPr lang="en-US" sz="2000" dirty="0" smtClean="0">
                <a:solidFill>
                  <a:schemeClr val="accent2"/>
                </a:solidFill>
              </a:rPr>
              <a:t>00</a:t>
            </a:r>
            <a:r>
              <a:rPr lang="en-US" sz="2000" dirty="0" smtClean="0">
                <a:solidFill>
                  <a:schemeClr val="tx2"/>
                </a:solidFill>
              </a:rPr>
              <a:t>11.00 </a:t>
            </a:r>
            <a:r>
              <a:rPr lang="en-US" sz="2000" dirty="0" smtClean="0"/>
              <a:t>&lt;- (-</a:t>
            </a:r>
            <a:r>
              <a:rPr lang="en-US" sz="2000" dirty="0" smtClean="0">
                <a:solidFill>
                  <a:schemeClr val="accent2"/>
                </a:solidFill>
              </a:rPr>
              <a:t>000</a:t>
            </a:r>
            <a:r>
              <a:rPr lang="en-US" sz="2000" dirty="0" smtClean="0">
                <a:solidFill>
                  <a:schemeClr val="tx2"/>
                </a:solidFill>
              </a:rPr>
              <a:t>1.000</a:t>
            </a:r>
            <a:r>
              <a:rPr lang="en-US" sz="2000" dirty="0" smtClean="0"/>
              <a:t>)+(</a:t>
            </a:r>
            <a:r>
              <a:rPr lang="en-US" sz="2000" dirty="0" smtClean="0">
                <a:solidFill>
                  <a:schemeClr val="accent2"/>
                </a:solidFill>
              </a:rPr>
              <a:t>0</a:t>
            </a:r>
            <a:r>
              <a:rPr lang="en-US" sz="2000" dirty="0" smtClean="0">
                <a:solidFill>
                  <a:schemeClr val="tx2"/>
                </a:solidFill>
              </a:rPr>
              <a:t>100.0</a:t>
            </a:r>
            <a:r>
              <a:rPr lang="en-US" sz="2000" dirty="0" smtClean="0"/>
              <a:t>) </a:t>
            </a:r>
            <a:r>
              <a:rPr lang="en-US" sz="2000" dirty="0">
                <a:solidFill>
                  <a:schemeClr val="accent3"/>
                </a:solidFill>
              </a:rPr>
              <a:t>(+3)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Computes the sum and round-off error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498349" y="4439477"/>
            <a:ext cx="10093452" cy="151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kern="0" dirty="0" smtClean="0">
                <a:solidFill>
                  <a:schemeClr val="accent2"/>
                </a:solidFill>
              </a:rPr>
              <a:t>6 FP</a:t>
            </a:r>
            <a:r>
              <a:rPr lang="en-US" kern="0" dirty="0" smtClean="0"/>
              <a:t> operations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837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Two-Sum </a:t>
            </a:r>
            <a:r>
              <a:rPr lang="en-US" dirty="0"/>
              <a:t>(</a:t>
            </a:r>
            <a:r>
              <a:rPr lang="en-US" dirty="0" err="1"/>
              <a:t>DEkKER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s,r</a:t>
            </a:r>
            <a:r>
              <a:rPr lang="en-US" dirty="0"/>
              <a:t>] = </a:t>
            </a:r>
            <a:r>
              <a:rPr lang="en-US" dirty="0" err="1" smtClean="0"/>
              <a:t>FastTwoSum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/>
              <a:t>)</a:t>
            </a:r>
          </a:p>
          <a:p>
            <a:pPr marL="571500" lvl="1" indent="0">
              <a:buNone/>
            </a:pPr>
            <a:r>
              <a:rPr lang="en-US" dirty="0"/>
              <a:t>s &lt;- </a:t>
            </a:r>
            <a:r>
              <a:rPr lang="en-US" dirty="0" err="1"/>
              <a:t>a+b</a:t>
            </a:r>
            <a:endParaRPr lang="en-US" dirty="0"/>
          </a:p>
          <a:p>
            <a:pPr marL="571500" lvl="1" indent="0">
              <a:buNone/>
            </a:pPr>
            <a:r>
              <a:rPr lang="en-US" dirty="0"/>
              <a:t>z &lt;- s-a</a:t>
            </a:r>
          </a:p>
          <a:p>
            <a:pPr marL="571500" lvl="1" indent="0">
              <a:buNone/>
            </a:pPr>
            <a:r>
              <a:rPr lang="en-US" dirty="0"/>
              <a:t>r &lt;- b-z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84035" y="1876769"/>
            <a:ext cx="5807765" cy="3928144"/>
          </a:xfrm>
        </p:spPr>
        <p:txBody>
          <a:bodyPr/>
          <a:lstStyle/>
          <a:p>
            <a:r>
              <a:rPr lang="en-US" dirty="0" smtClean="0"/>
              <a:t>Example with four digits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1001</a:t>
            </a:r>
            <a:r>
              <a:rPr lang="en-US" sz="2000" dirty="0" smtClean="0">
                <a:solidFill>
                  <a:schemeClr val="accent2"/>
                </a:solidFill>
              </a:rPr>
              <a:t>000</a:t>
            </a:r>
            <a:r>
              <a:rPr lang="en-US" sz="2000" dirty="0" smtClean="0"/>
              <a:t> &lt;- </a:t>
            </a:r>
            <a:r>
              <a:rPr lang="en-US" sz="2000" dirty="0" smtClean="0">
                <a:solidFill>
                  <a:schemeClr val="tx2"/>
                </a:solidFill>
              </a:rPr>
              <a:t>1111</a:t>
            </a:r>
            <a:r>
              <a:rPr lang="en-US" sz="2000" dirty="0" smtClean="0">
                <a:solidFill>
                  <a:schemeClr val="accent2"/>
                </a:solidFill>
              </a:rPr>
              <a:t>00 </a:t>
            </a:r>
            <a:r>
              <a:rPr lang="en-US" sz="2000" dirty="0" smtClean="0"/>
              <a:t>+ </a:t>
            </a:r>
            <a:r>
              <a:rPr lang="en-US" sz="2000" dirty="0" smtClean="0">
                <a:solidFill>
                  <a:schemeClr val="tx2"/>
                </a:solidFill>
              </a:rPr>
              <a:t>1111 </a:t>
            </a:r>
            <a:r>
              <a:rPr lang="en-US" sz="2000" dirty="0" smtClean="0">
                <a:solidFill>
                  <a:schemeClr val="accent3"/>
                </a:solidFill>
              </a:rPr>
              <a:t>(</a:t>
            </a:r>
            <a:r>
              <a:rPr lang="en-US" sz="2000" dirty="0" smtClean="0">
                <a:solidFill>
                  <a:schemeClr val="accent3"/>
                </a:solidFill>
              </a:rPr>
              <a:t>72 &lt;- 60+15</a:t>
            </a:r>
            <a:r>
              <a:rPr lang="en-US" sz="2000" dirty="0" smtClean="0">
                <a:solidFill>
                  <a:schemeClr val="accent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</a:rPr>
              <a:t>    </a:t>
            </a:r>
            <a:r>
              <a:rPr lang="en-US" sz="2000" dirty="0" smtClean="0">
                <a:solidFill>
                  <a:schemeClr val="tx2"/>
                </a:solidFill>
              </a:rPr>
              <a:t>1100</a:t>
            </a:r>
            <a:r>
              <a:rPr lang="en-US" sz="2000" dirty="0" smtClean="0"/>
              <a:t> &lt;- </a:t>
            </a:r>
            <a:r>
              <a:rPr lang="en-US" sz="2000" dirty="0" smtClean="0">
                <a:solidFill>
                  <a:schemeClr val="tx2"/>
                </a:solidFill>
              </a:rPr>
              <a:t>1001</a:t>
            </a:r>
            <a:r>
              <a:rPr lang="en-US" sz="2000" dirty="0" smtClean="0">
                <a:solidFill>
                  <a:schemeClr val="accent2"/>
                </a:solidFill>
              </a:rPr>
              <a:t>000</a:t>
            </a:r>
            <a:r>
              <a:rPr lang="en-US" sz="2000" dirty="0" smtClean="0"/>
              <a:t> – </a:t>
            </a:r>
            <a:r>
              <a:rPr lang="en-US" sz="2000" dirty="0">
                <a:solidFill>
                  <a:schemeClr val="tx2"/>
                </a:solidFill>
              </a:rPr>
              <a:t>1111</a:t>
            </a:r>
            <a:r>
              <a:rPr lang="en-US" sz="2000" dirty="0">
                <a:solidFill>
                  <a:schemeClr val="accent2"/>
                </a:solidFill>
              </a:rPr>
              <a:t>00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(12)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    </a:t>
            </a:r>
            <a:r>
              <a:rPr lang="en-US" sz="2000" dirty="0" smtClean="0">
                <a:solidFill>
                  <a:schemeClr val="accent2"/>
                </a:solidFill>
              </a:rPr>
              <a:t>00</a:t>
            </a:r>
            <a:r>
              <a:rPr lang="en-US" sz="2000" dirty="0" smtClean="0">
                <a:solidFill>
                  <a:schemeClr val="tx2"/>
                </a:solidFill>
              </a:rPr>
              <a:t>11.00 </a:t>
            </a:r>
            <a:r>
              <a:rPr lang="en-US" sz="2000" dirty="0" smtClean="0"/>
              <a:t>&lt;- (</a:t>
            </a:r>
            <a:r>
              <a:rPr lang="en-US" sz="2000" dirty="0" smtClean="0">
                <a:solidFill>
                  <a:schemeClr val="tx2"/>
                </a:solidFill>
              </a:rPr>
              <a:t>1111 - 1100</a:t>
            </a:r>
            <a:r>
              <a:rPr lang="en-US" sz="2000" dirty="0" smtClean="0"/>
              <a:t>)   (</a:t>
            </a:r>
            <a:r>
              <a:rPr lang="en-US" sz="2000" dirty="0" smtClean="0">
                <a:solidFill>
                  <a:schemeClr val="accent3"/>
                </a:solidFill>
              </a:rPr>
              <a:t>+</a:t>
            </a:r>
            <a:r>
              <a:rPr lang="en-US" sz="2000" dirty="0">
                <a:solidFill>
                  <a:schemeClr val="accent3"/>
                </a:solidFill>
              </a:rPr>
              <a:t>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17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Requires EXP(a)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EXP(b)</a:t>
                </a:r>
              </a:p>
            </p:txBody>
          </p:sp>
        </mc:Choice>
        <mc:Fallback xmlns="">
          <p:sp>
            <p:nvSpPr>
              <p:cNvPr id="18" name="Tex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t="-18605" b="-2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498349" y="4439477"/>
            <a:ext cx="10093452" cy="151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kern="0" dirty="0" smtClean="0">
                <a:solidFill>
                  <a:schemeClr val="accent2"/>
                </a:solidFill>
              </a:rPr>
              <a:t>3 FP</a:t>
            </a:r>
            <a:r>
              <a:rPr lang="en-US" kern="0" dirty="0" smtClean="0"/>
              <a:t> operations</a:t>
            </a:r>
          </a:p>
          <a:p>
            <a:pPr marL="0" indent="0" algn="ctr" defTabSz="914400">
              <a:buNone/>
            </a:pPr>
            <a:r>
              <a:rPr lang="en-US" kern="0" dirty="0" smtClean="0"/>
              <a:t>For arbitrary </a:t>
            </a:r>
            <a:r>
              <a:rPr lang="en-US" kern="0" dirty="0" err="1" smtClean="0"/>
              <a:t>a,b</a:t>
            </a:r>
            <a:r>
              <a:rPr lang="en-US" kern="0" dirty="0" smtClean="0"/>
              <a:t> requires an extra if(|a|&lt;|b|)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8055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867358"/>
            <a:ext cx="7470648" cy="535531"/>
          </a:xfrm>
        </p:spPr>
        <p:txBody>
          <a:bodyPr/>
          <a:lstStyle/>
          <a:p>
            <a:r>
              <a:rPr lang="en-US" dirty="0" smtClean="0"/>
              <a:t>Error-free parallel summation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bg2">
                  <a:alpha val="0"/>
                </a:schemeClr>
              </a:gs>
              <a:gs pos="50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lnSpc>
            <a:spcPct val="90000"/>
          </a:lnSpc>
          <a:defRPr dirty="0" err="1" smtClean="0">
            <a:solidFill>
              <a:schemeClr val="accent4"/>
            </a:solidFill>
            <a:latin typeface="Trebuchet MS" panose="020B0603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67614</TotalTime>
  <Words>1952</Words>
  <Application>Microsoft Office PowerPoint</Application>
  <PresentationFormat>Custom</PresentationFormat>
  <Paragraphs>533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Title &amp; Bullet</vt:lpstr>
      <vt:lpstr>Accurate parallel summation of floating-point numbers</vt:lpstr>
      <vt:lpstr>Personal info</vt:lpstr>
      <vt:lpstr>PowerPoint Presentation</vt:lpstr>
      <vt:lpstr>Parallel summation of FP</vt:lpstr>
      <vt:lpstr>Parallel summation of FP</vt:lpstr>
      <vt:lpstr>IEEE-754 Floating-point standard</vt:lpstr>
      <vt:lpstr>Two-Sum ALGORITHM (KNUTH)</vt:lpstr>
      <vt:lpstr>Fast Two-Sum (DEkKER)</vt:lpstr>
      <vt:lpstr>Error-free parallel summation</vt:lpstr>
      <vt:lpstr>CUB: Parallel primitives in cuda</vt:lpstr>
      <vt:lpstr>Two-sum in Parallel reduction</vt:lpstr>
      <vt:lpstr>Two-sum in Parallel reduction</vt:lpstr>
      <vt:lpstr>Two-sum in Parallel reduction</vt:lpstr>
      <vt:lpstr>DividE the exponent range into bins</vt:lpstr>
      <vt:lpstr>PowerPoint Presentation</vt:lpstr>
      <vt:lpstr>Expanding the remainder</vt:lpstr>
      <vt:lpstr>Error-free summation algorithm for GPUs</vt:lpstr>
      <vt:lpstr>Sort-reduce Algorithm</vt:lpstr>
      <vt:lpstr>EXAMPLE</vt:lpstr>
      <vt:lpstr>EXAMPLE</vt:lpstr>
      <vt:lpstr>ANOTHER ALGORITHM TO TRY</vt:lpstr>
      <vt:lpstr>Alternative method</vt:lpstr>
      <vt:lpstr>Method comparison</vt:lpstr>
      <vt:lpstr>SUMMATION of the per-block bins</vt:lpstr>
      <vt:lpstr>SUMMATION of the per-block bins</vt:lpstr>
      <vt:lpstr>Performance</vt:lpstr>
      <vt:lpstr>Performance comparison</vt:lpstr>
      <vt:lpstr>Performance as function of input size</vt:lpstr>
      <vt:lpstr>Performance as function of input size</vt:lpstr>
      <vt:lpstr>Performance as function of input size</vt:lpstr>
      <vt:lpstr>Superaccumulator Performance</vt:lpstr>
      <vt:lpstr>Superaccumulator Performance</vt:lpstr>
      <vt:lpstr>IMPROVEMENT Directions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Windows User</cp:lastModifiedBy>
  <cp:revision>2923</cp:revision>
  <dcterms:created xsi:type="dcterms:W3CDTF">2008-01-24T03:11:41Z</dcterms:created>
  <dcterms:modified xsi:type="dcterms:W3CDTF">2014-10-01T22:53:18Z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